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B4A"/>
        </a:solidFill>
      </p:bgPr>
    </p:bg>
    <p:spTree>
      <p:nvGrpSpPr>
        <p:cNvPr id="1" name=""/>
        <p:cNvGrpSpPr/>
        <p:nvPr/>
      </p:nvGrpSpPr>
      <p:grpSpPr>
        <a:xfrm>
          <a:off x="0" y="0"/>
          <a:ext cx="0" cy="0"/>
          <a:chOff x="0" y="0"/>
          <a:chExt cx="0" cy="0"/>
        </a:xfrm>
      </p:grpSpPr>
      <p:sp>
        <p:nvSpPr>
          <p:cNvPr id="2" name="Shape 0"/>
          <p:cNvSpPr/>
          <p:nvPr/>
        </p:nvSpPr>
        <p:spPr>
          <a:xfrm>
            <a:off x="548640" y="502920"/>
            <a:ext cx="320040" cy="320040"/>
          </a:xfrm>
          <a:prstGeom prst="ellipse">
            <a:avLst/>
          </a:prstGeom>
          <a:solidFill>
            <a:srgbClr val="D10165"/>
          </a:solidFill>
          <a:ln/>
        </p:spPr>
      </p:sp>
      <p:sp>
        <p:nvSpPr>
          <p:cNvPr id="3" name="Text 1"/>
          <p:cNvSpPr/>
          <p:nvPr/>
        </p:nvSpPr>
        <p:spPr>
          <a:xfrm>
            <a:off x="1005840" y="502920"/>
            <a:ext cx="5486400" cy="365760"/>
          </a:xfrm>
          <a:prstGeom prst="rect">
            <a:avLst/>
          </a:prstGeom>
          <a:noFill/>
          <a:ln/>
        </p:spPr>
        <p:txBody>
          <a:bodyPr wrap="square" rtlCol="0" anchor="ctr"/>
          <a:lstStyle/>
          <a:p>
            <a:pPr indent="0" marL="0">
              <a:buNone/>
            </a:pPr>
            <a:r>
              <a:rPr lang="en-US" sz="1400" b="1" spc="600" kern="0" dirty="0">
                <a:solidFill>
                  <a:srgbClr val="FFFFFF"/>
                </a:solidFill>
                <a:latin typeface="Calibri" pitchFamily="34" charset="0"/>
                <a:ea typeface="Calibri" pitchFamily="34" charset="-122"/>
                <a:cs typeface="Calibri" pitchFamily="34" charset="-120"/>
              </a:rPr>
              <a:t>LOUDOUN ROBOTICS</a:t>
            </a:r>
            <a:endParaRPr lang="en-US" sz="1400" dirty="0"/>
          </a:p>
        </p:txBody>
      </p:sp>
      <p:sp>
        <p:nvSpPr>
          <p:cNvPr id="4" name="Text 2"/>
          <p:cNvSpPr/>
          <p:nvPr/>
        </p:nvSpPr>
        <p:spPr>
          <a:xfrm>
            <a:off x="8534095" y="548640"/>
            <a:ext cx="3108960" cy="274320"/>
          </a:xfrm>
          <a:prstGeom prst="rect">
            <a:avLst/>
          </a:prstGeom>
          <a:noFill/>
          <a:ln/>
        </p:spPr>
        <p:txBody>
          <a:bodyPr wrap="square" rtlCol="0" anchor="ctr"/>
          <a:lstStyle/>
          <a:p>
            <a:pPr algn="r" indent="0" marL="0">
              <a:buNone/>
            </a:pPr>
            <a:r>
              <a:rPr lang="en-US" sz="1100" b="1" spc="500" kern="0" dirty="0">
                <a:solidFill>
                  <a:srgbClr val="F4B81F"/>
                </a:solidFill>
                <a:latin typeface="Calibri" pitchFamily="34" charset="0"/>
                <a:ea typeface="Calibri" pitchFamily="34" charset="-122"/>
                <a:cs typeface="Calibri" pitchFamily="34" charset="-120"/>
              </a:rPr>
              <a:t>FOR DONORS</a:t>
            </a:r>
            <a:endParaRPr lang="en-US" sz="1100" dirty="0"/>
          </a:p>
        </p:txBody>
      </p:sp>
      <p:sp>
        <p:nvSpPr>
          <p:cNvPr id="5" name="Text 3"/>
          <p:cNvSpPr/>
          <p:nvPr/>
        </p:nvSpPr>
        <p:spPr>
          <a:xfrm>
            <a:off x="548640" y="2194560"/>
            <a:ext cx="11094415" cy="365760"/>
          </a:xfrm>
          <a:prstGeom prst="rect">
            <a:avLst/>
          </a:prstGeom>
          <a:noFill/>
          <a:ln/>
        </p:spPr>
        <p:txBody>
          <a:bodyPr wrap="square" rtlCol="0" anchor="ctr"/>
          <a:lstStyle/>
          <a:p>
            <a:pPr indent="0" marL="0">
              <a:buNone/>
            </a:pPr>
            <a:r>
              <a:rPr lang="en-US" sz="1300" b="1" spc="400" kern="0" dirty="0">
                <a:solidFill>
                  <a:srgbClr val="F4B81F"/>
                </a:solidFill>
                <a:latin typeface="Calibri" pitchFamily="34" charset="0"/>
                <a:ea typeface="Calibri" pitchFamily="34" charset="-122"/>
                <a:cs typeface="Calibri" pitchFamily="34" charset="-120"/>
              </a:rPr>
              <a:t>Donor &amp; Sponsor Briefing  ·  Spring 2026</a:t>
            </a:r>
            <a:endParaRPr lang="en-US" sz="1300" dirty="0"/>
          </a:p>
        </p:txBody>
      </p:sp>
      <p:sp>
        <p:nvSpPr>
          <p:cNvPr id="6" name="Text 4"/>
          <p:cNvSpPr/>
          <p:nvPr/>
        </p:nvSpPr>
        <p:spPr>
          <a:xfrm>
            <a:off x="548640" y="2606040"/>
            <a:ext cx="11094415" cy="2286000"/>
          </a:xfrm>
          <a:prstGeom prst="rect">
            <a:avLst/>
          </a:prstGeom>
          <a:noFill/>
          <a:ln/>
        </p:spPr>
        <p:txBody>
          <a:bodyPr wrap="square" rtlCol="0" anchor="t"/>
          <a:lstStyle/>
          <a:p>
            <a:pPr indent="0" marL="0">
              <a:buNone/>
            </a:pPr>
            <a:r>
              <a:rPr lang="en-US" sz="5400" b="1" dirty="0">
                <a:solidFill>
                  <a:srgbClr val="FFFFFF"/>
                </a:solidFill>
                <a:latin typeface="Calibri" pitchFamily="34" charset="0"/>
                <a:ea typeface="Calibri" pitchFamily="34" charset="-122"/>
                <a:cs typeface="Calibri" pitchFamily="34" charset="-120"/>
              </a:rPr>
              <a:t>Loudoun's tech jobs.</a:t>
            </a:r>
            <a:endParaRPr lang="en-US" sz="5400" dirty="0"/>
          </a:p>
          <a:p>
            <a:pPr indent="0" marL="0">
              <a:buNone/>
            </a:pPr>
            <a:r>
              <a:rPr lang="en-US" sz="5400" b="1" dirty="0">
                <a:solidFill>
                  <a:srgbClr val="FFFFFF"/>
                </a:solidFill>
                <a:latin typeface="Calibri" pitchFamily="34" charset="0"/>
                <a:ea typeface="Calibri" pitchFamily="34" charset="-122"/>
                <a:cs typeface="Calibri" pitchFamily="34" charset="-120"/>
              </a:rPr>
              <a:t>Loudoun's kids.</a:t>
            </a:r>
            <a:endParaRPr lang="en-US" sz="5400" dirty="0"/>
          </a:p>
        </p:txBody>
      </p:sp>
      <p:sp>
        <p:nvSpPr>
          <p:cNvPr id="7" name="Text 5"/>
          <p:cNvSpPr/>
          <p:nvPr/>
        </p:nvSpPr>
        <p:spPr>
          <a:xfrm>
            <a:off x="548640" y="4983480"/>
            <a:ext cx="11094415" cy="731520"/>
          </a:xfrm>
          <a:prstGeom prst="rect">
            <a:avLst/>
          </a:prstGeom>
          <a:noFill/>
          <a:ln/>
        </p:spPr>
        <p:txBody>
          <a:bodyPr wrap="square" rtlCol="0" anchor="ctr"/>
          <a:lstStyle/>
          <a:p>
            <a:pPr indent="0" marL="0">
              <a:buNone/>
            </a:pPr>
            <a:r>
              <a:rPr lang="en-US" sz="1800" i="1" dirty="0">
                <a:solidFill>
                  <a:srgbClr val="B8C5DD"/>
                </a:solidFill>
                <a:latin typeface="Calibri" pitchFamily="34" charset="0"/>
                <a:ea typeface="Calibri" pitchFamily="34" charset="-122"/>
                <a:cs typeface="Calibri" pitchFamily="34" charset="-120"/>
              </a:rPr>
              <a:t>The Dulles corridor employs 8,900+ tech companies. We're working to make sure the next generation of engineers comes from Loudoun classrooms.</a:t>
            </a:r>
            <a:endParaRPr lang="en-US" sz="1800" dirty="0"/>
          </a:p>
        </p:txBody>
      </p:sp>
      <p:sp>
        <p:nvSpPr>
          <p:cNvPr id="8" name="Shape 6"/>
          <p:cNvSpPr/>
          <p:nvPr/>
        </p:nvSpPr>
        <p:spPr>
          <a:xfrm>
            <a:off x="0" y="6711696"/>
            <a:ext cx="12191695" cy="146304"/>
          </a:xfrm>
          <a:prstGeom prst="rect">
            <a:avLst/>
          </a:prstGeom>
          <a:solidFill>
            <a:srgbClr val="F4B81F"/>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D10165"/>
        </a:solidFill>
      </p:bgPr>
    </p:bg>
    <p:spTree>
      <p:nvGrpSpPr>
        <p:cNvPr id="1" name=""/>
        <p:cNvGrpSpPr/>
        <p:nvPr/>
      </p:nvGrpSpPr>
      <p:grpSpPr>
        <a:xfrm>
          <a:off x="0" y="0"/>
          <a:ext cx="0" cy="0"/>
          <a:chOff x="0" y="0"/>
          <a:chExt cx="0" cy="0"/>
        </a:xfrm>
      </p:grpSpPr>
      <p:sp>
        <p:nvSpPr>
          <p:cNvPr id="2" name="Text 0"/>
          <p:cNvSpPr/>
          <p:nvPr/>
        </p:nvSpPr>
        <p:spPr>
          <a:xfrm>
            <a:off x="548640" y="502920"/>
            <a:ext cx="3657600" cy="274320"/>
          </a:xfrm>
          <a:prstGeom prst="rect">
            <a:avLst/>
          </a:prstGeom>
          <a:noFill/>
          <a:ln/>
        </p:spPr>
        <p:txBody>
          <a:bodyPr wrap="square" rtlCol="0" anchor="ctr"/>
          <a:lstStyle/>
          <a:p>
            <a:pPr indent="0" marL="0">
              <a:buNone/>
            </a:pPr>
            <a:r>
              <a:rPr lang="en-US" sz="1100" b="1" spc="500" kern="0" dirty="0">
                <a:solidFill>
                  <a:srgbClr val="F4B81F"/>
                </a:solidFill>
                <a:latin typeface="Calibri" pitchFamily="34" charset="0"/>
                <a:ea typeface="Calibri" pitchFamily="34" charset="-122"/>
                <a:cs typeface="Calibri" pitchFamily="34" charset="-120"/>
              </a:rPr>
              <a:t>FOR DONORS</a:t>
            </a:r>
            <a:endParaRPr lang="en-US" sz="1100" dirty="0"/>
          </a:p>
        </p:txBody>
      </p:sp>
      <p:sp>
        <p:nvSpPr>
          <p:cNvPr id="3" name="Text 1"/>
          <p:cNvSpPr/>
          <p:nvPr/>
        </p:nvSpPr>
        <p:spPr>
          <a:xfrm>
            <a:off x="7985455" y="502920"/>
            <a:ext cx="3657600" cy="274320"/>
          </a:xfrm>
          <a:prstGeom prst="rect">
            <a:avLst/>
          </a:prstGeom>
          <a:noFill/>
          <a:ln/>
        </p:spPr>
        <p:txBody>
          <a:bodyPr wrap="square" rtlCol="0" anchor="ctr"/>
          <a:lstStyle/>
          <a:p>
            <a:pPr algn="r" indent="0" marL="0">
              <a:buNone/>
            </a:pPr>
            <a:r>
              <a:rPr lang="en-US" sz="1100" b="1" spc="600" kern="0" dirty="0">
                <a:solidFill>
                  <a:srgbClr val="FFFFFF"/>
                </a:solidFill>
                <a:latin typeface="Calibri" pitchFamily="34" charset="0"/>
                <a:ea typeface="Calibri" pitchFamily="34" charset="-122"/>
                <a:cs typeface="Calibri" pitchFamily="34" charset="-120"/>
              </a:rPr>
              <a:t>LOUDOUN ROBOTICS</a:t>
            </a:r>
            <a:endParaRPr lang="en-US" sz="1100" dirty="0"/>
          </a:p>
        </p:txBody>
      </p:sp>
      <p:sp>
        <p:nvSpPr>
          <p:cNvPr id="4" name="Text 2"/>
          <p:cNvSpPr/>
          <p:nvPr/>
        </p:nvSpPr>
        <p:spPr>
          <a:xfrm>
            <a:off x="548640" y="1463040"/>
            <a:ext cx="11094415" cy="2926080"/>
          </a:xfrm>
          <a:prstGeom prst="rect">
            <a:avLst/>
          </a:prstGeom>
          <a:noFill/>
          <a:ln/>
        </p:spPr>
        <p:txBody>
          <a:bodyPr wrap="square" rtlCol="0" anchor="t"/>
          <a:lstStyle/>
          <a:p>
            <a:pPr indent="0" marL="0">
              <a:buNone/>
            </a:pPr>
            <a:r>
              <a:rPr lang="en-US" sz="4400" b="1" dirty="0">
                <a:solidFill>
                  <a:srgbClr val="FFFFFF"/>
                </a:solidFill>
                <a:latin typeface="Calibri" pitchFamily="34" charset="0"/>
                <a:ea typeface="Calibri" pitchFamily="34" charset="-122"/>
                <a:cs typeface="Calibri" pitchFamily="34" charset="-120"/>
              </a:rPr>
              <a:t>Fund a team.</a:t>
            </a:r>
            <a:endParaRPr lang="en-US" sz="4400" dirty="0"/>
          </a:p>
          <a:p>
            <a:pPr indent="0" marL="0">
              <a:buNone/>
            </a:pPr>
            <a:r>
              <a:rPr lang="en-US" sz="4400" b="1" dirty="0">
                <a:solidFill>
                  <a:srgbClr val="FFFFFF"/>
                </a:solidFill>
                <a:latin typeface="Calibri" pitchFamily="34" charset="0"/>
                <a:ea typeface="Calibri" pitchFamily="34" charset="-122"/>
                <a:cs typeface="Calibri" pitchFamily="34" charset="-120"/>
              </a:rPr>
              <a:t>Fund a school.</a:t>
            </a:r>
            <a:endParaRPr lang="en-US" sz="4400" dirty="0"/>
          </a:p>
          <a:p>
            <a:pPr indent="0" marL="0">
              <a:buNone/>
            </a:pPr>
            <a:r>
              <a:rPr lang="en-US" sz="4400" b="1" dirty="0">
                <a:solidFill>
                  <a:srgbClr val="FFFFFF"/>
                </a:solidFill>
                <a:latin typeface="Calibri" pitchFamily="34" charset="0"/>
                <a:ea typeface="Calibri" pitchFamily="34" charset="-122"/>
                <a:cs typeface="Calibri" pitchFamily="34" charset="-120"/>
              </a:rPr>
              <a:t>Fund a generation.</a:t>
            </a:r>
            <a:endParaRPr lang="en-US" sz="4400" dirty="0"/>
          </a:p>
        </p:txBody>
      </p:sp>
      <p:sp>
        <p:nvSpPr>
          <p:cNvPr id="5" name="Text 3"/>
          <p:cNvSpPr/>
          <p:nvPr/>
        </p:nvSpPr>
        <p:spPr>
          <a:xfrm>
            <a:off x="548640" y="4572000"/>
            <a:ext cx="11094415" cy="822960"/>
          </a:xfrm>
          <a:prstGeom prst="rect">
            <a:avLst/>
          </a:prstGeom>
          <a:noFill/>
          <a:ln/>
        </p:spPr>
        <p:txBody>
          <a:bodyPr wrap="square" rtlCol="0" anchor="ctr"/>
          <a:lstStyle/>
          <a:p>
            <a:pPr indent="0" marL="0">
              <a:buNone/>
            </a:pPr>
            <a:r>
              <a:rPr lang="en-US" sz="1700" dirty="0">
                <a:solidFill>
                  <a:srgbClr val="FBD8E5"/>
                </a:solidFill>
                <a:latin typeface="Calibri" pitchFamily="34" charset="0"/>
                <a:ea typeface="Calibri" pitchFamily="34" charset="-122"/>
                <a:cs typeface="Calibri" pitchFamily="34" charset="-120"/>
              </a:rPr>
              <a:t>Every dollar is a Loudoun kid in robotics. Every conversation starts with a 30-minute meeting.</a:t>
            </a:r>
            <a:endParaRPr lang="en-US" sz="1700" dirty="0"/>
          </a:p>
        </p:txBody>
      </p:sp>
      <p:sp>
        <p:nvSpPr>
          <p:cNvPr id="6" name="Text 4"/>
          <p:cNvSpPr/>
          <p:nvPr/>
        </p:nvSpPr>
        <p:spPr>
          <a:xfrm>
            <a:off x="548640" y="5440680"/>
            <a:ext cx="11094415" cy="310896"/>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sponsor@loudounrobotics.org</a:t>
            </a:r>
            <a:endParaRPr lang="en-US" sz="1400" dirty="0"/>
          </a:p>
        </p:txBody>
      </p:sp>
      <p:sp>
        <p:nvSpPr>
          <p:cNvPr id="7" name="Text 5"/>
          <p:cNvSpPr/>
          <p:nvPr/>
        </p:nvSpPr>
        <p:spPr>
          <a:xfrm>
            <a:off x="548640" y="5769864"/>
            <a:ext cx="11094415" cy="310896"/>
          </a:xfrm>
          <a:prstGeom prst="rect">
            <a:avLst/>
          </a:prstGeom>
          <a:noFill/>
          <a:ln/>
        </p:spPr>
        <p:txBody>
          <a:bodyPr wrap="square" rtlCol="0" anchor="ctr"/>
          <a:lstStyle/>
          <a:p>
            <a:pPr indent="0" marL="0">
              <a:buNone/>
            </a:pPr>
            <a:r>
              <a:rPr lang="en-US" sz="1400" dirty="0">
                <a:solidFill>
                  <a:srgbClr val="FFFFFF"/>
                </a:solidFill>
                <a:latin typeface="Calibri" pitchFamily="34" charset="0"/>
                <a:ea typeface="Calibri" pitchFamily="34" charset="-122"/>
                <a:cs typeface="Calibri" pitchFamily="34" charset="-120"/>
              </a:rPr>
              <a:t>loudounrobotics.org/get-involved/sponsor.html</a:t>
            </a:r>
            <a:endParaRPr lang="en-US" sz="1400" dirty="0"/>
          </a:p>
        </p:txBody>
      </p:sp>
      <p:sp>
        <p:nvSpPr>
          <p:cNvPr id="8" name="Text 6"/>
          <p:cNvSpPr/>
          <p:nvPr/>
        </p:nvSpPr>
        <p:spPr>
          <a:xfrm>
            <a:off x="548640" y="6099048"/>
            <a:ext cx="11094415" cy="310896"/>
          </a:xfrm>
          <a:prstGeom prst="rect">
            <a:avLst/>
          </a:prstGeom>
          <a:noFill/>
          <a:ln/>
        </p:spPr>
        <p:txBody>
          <a:bodyPr wrap="square" rtlCol="0" anchor="ctr"/>
          <a:lstStyle/>
          <a:p>
            <a:pPr indent="0" marL="0">
              <a:buNone/>
            </a:pPr>
            <a:r>
              <a:rPr lang="en-US" sz="1400" dirty="0">
                <a:solidFill>
                  <a:srgbClr val="FFFFFF"/>
                </a:solidFill>
                <a:latin typeface="Calibri" pitchFamily="34" charset="0"/>
                <a:ea typeface="Calibri" pitchFamily="34" charset="-122"/>
                <a:cs typeface="Calibri" pitchFamily="34" charset="-120"/>
              </a:rPr>
              <a:t>loudounrobotics.org/transparency.html</a:t>
            </a:r>
            <a:endParaRPr lang="en-US" sz="1400" dirty="0"/>
          </a:p>
        </p:txBody>
      </p:sp>
      <p:sp>
        <p:nvSpPr>
          <p:cNvPr id="9" name="Shape 7"/>
          <p:cNvSpPr/>
          <p:nvPr/>
        </p:nvSpPr>
        <p:spPr>
          <a:xfrm>
            <a:off x="0" y="0"/>
            <a:ext cx="12191695" cy="109728"/>
          </a:xfrm>
          <a:prstGeom prst="rect">
            <a:avLst/>
          </a:prstGeom>
          <a:solidFill>
            <a:srgbClr val="F4B81F"/>
          </a:solidFill>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7F2"/>
        </a:solidFill>
      </p:bgPr>
    </p:bg>
    <p:spTree>
      <p:nvGrpSpPr>
        <p:cNvPr id="1" name=""/>
        <p:cNvGrpSpPr/>
        <p:nvPr/>
      </p:nvGrpSpPr>
      <p:grpSpPr>
        <a:xfrm>
          <a:off x="0" y="0"/>
          <a:ext cx="0" cy="0"/>
          <a:chOff x="0" y="0"/>
          <a:chExt cx="0" cy="0"/>
        </a:xfrm>
      </p:grpSpPr>
      <p:sp>
        <p:nvSpPr>
          <p:cNvPr id="2" name="Shape 0"/>
          <p:cNvSpPr/>
          <p:nvPr/>
        </p:nvSpPr>
        <p:spPr>
          <a:xfrm>
            <a:off x="502920" y="502920"/>
            <a:ext cx="201168" cy="201168"/>
          </a:xfrm>
          <a:prstGeom prst="ellipse">
            <a:avLst/>
          </a:prstGeom>
          <a:solidFill>
            <a:srgbClr val="D10165"/>
          </a:solidFill>
          <a:ln/>
        </p:spPr>
      </p:sp>
      <p:sp>
        <p:nvSpPr>
          <p:cNvPr id="3" name="Text 1"/>
          <p:cNvSpPr/>
          <p:nvPr/>
        </p:nvSpPr>
        <p:spPr>
          <a:xfrm>
            <a:off x="868680" y="457200"/>
            <a:ext cx="4572000" cy="274320"/>
          </a:xfrm>
          <a:prstGeom prst="rect">
            <a:avLst/>
          </a:prstGeom>
          <a:noFill/>
          <a:ln/>
        </p:spPr>
        <p:txBody>
          <a:bodyPr wrap="square" rtlCol="0" anchor="ctr"/>
          <a:lstStyle/>
          <a:p>
            <a:pPr indent="0" marL="0">
              <a:buNone/>
            </a:pPr>
            <a:r>
              <a:rPr lang="en-US" sz="900" b="1" spc="400" kern="0" dirty="0">
                <a:solidFill>
                  <a:srgbClr val="6B6B6B"/>
                </a:solidFill>
                <a:latin typeface="Calibri" pitchFamily="34" charset="0"/>
                <a:ea typeface="Calibri" pitchFamily="34" charset="-122"/>
                <a:cs typeface="Calibri" pitchFamily="34" charset="-120"/>
              </a:rPr>
              <a:t>LOUDOUN ROBOTICS</a:t>
            </a:r>
            <a:endParaRPr lang="en-US" sz="900" dirty="0"/>
          </a:p>
        </p:txBody>
      </p:sp>
      <p:sp>
        <p:nvSpPr>
          <p:cNvPr id="4" name="Text 2"/>
          <p:cNvSpPr/>
          <p:nvPr/>
        </p:nvSpPr>
        <p:spPr>
          <a:xfrm>
            <a:off x="548640" y="914400"/>
            <a:ext cx="7315200" cy="320040"/>
          </a:xfrm>
          <a:prstGeom prst="rect">
            <a:avLst/>
          </a:prstGeom>
          <a:noFill/>
          <a:ln/>
        </p:spPr>
        <p:txBody>
          <a:bodyPr wrap="square" rtlCol="0" anchor="ctr"/>
          <a:lstStyle/>
          <a:p>
            <a:pPr indent="0" marL="0">
              <a:buNone/>
            </a:pPr>
            <a:r>
              <a:rPr lang="en-US" sz="1100" b="1" spc="400" kern="0" dirty="0">
                <a:solidFill>
                  <a:srgbClr val="D10165"/>
                </a:solidFill>
                <a:latin typeface="Calibri" pitchFamily="34" charset="0"/>
                <a:ea typeface="Calibri" pitchFamily="34" charset="-122"/>
                <a:cs typeface="Calibri" pitchFamily="34" charset="-120"/>
              </a:rPr>
              <a:t>THE OPPORTUNITY</a:t>
            </a:r>
            <a:endParaRPr lang="en-US" sz="1100" dirty="0"/>
          </a:p>
        </p:txBody>
      </p:sp>
      <p:sp>
        <p:nvSpPr>
          <p:cNvPr id="5" name="Text 3"/>
          <p:cNvSpPr/>
          <p:nvPr/>
        </p:nvSpPr>
        <p:spPr>
          <a:xfrm>
            <a:off x="548640" y="1371600"/>
            <a:ext cx="11094415" cy="1051560"/>
          </a:xfrm>
          <a:prstGeom prst="rect">
            <a:avLst/>
          </a:prstGeom>
          <a:noFill/>
          <a:ln/>
        </p:spPr>
        <p:txBody>
          <a:bodyPr wrap="square" rtlCol="0" anchor="t"/>
          <a:lstStyle/>
          <a:p>
            <a:pPr indent="0" marL="0">
              <a:buNone/>
            </a:pPr>
            <a:r>
              <a:rPr lang="en-US" sz="3200" b="1" dirty="0">
                <a:solidFill>
                  <a:srgbClr val="1A2B4A"/>
                </a:solidFill>
                <a:latin typeface="Calibri" pitchFamily="34" charset="0"/>
                <a:ea typeface="Calibri" pitchFamily="34" charset="-122"/>
                <a:cs typeface="Calibri" pitchFamily="34" charset="-120"/>
              </a:rPr>
              <a:t>Loudoun is the tech corridor.</a:t>
            </a:r>
            <a:endParaRPr lang="en-US" sz="3200" dirty="0"/>
          </a:p>
          <a:p>
            <a:pPr indent="0" marL="0">
              <a:buNone/>
            </a:pPr>
            <a:r>
              <a:rPr lang="en-US" sz="3200" b="1" dirty="0">
                <a:solidFill>
                  <a:srgbClr val="1A2B4A"/>
                </a:solidFill>
                <a:latin typeface="Calibri" pitchFamily="34" charset="0"/>
                <a:ea typeface="Calibri" pitchFamily="34" charset="-122"/>
                <a:cs typeface="Calibri" pitchFamily="34" charset="-120"/>
              </a:rPr>
              <a:t>Its kids should be its workforce.</a:t>
            </a:r>
            <a:endParaRPr lang="en-US" sz="3200" dirty="0"/>
          </a:p>
        </p:txBody>
      </p:sp>
      <p:sp>
        <p:nvSpPr>
          <p:cNvPr id="6" name="Text 4"/>
          <p:cNvSpPr/>
          <p:nvPr/>
        </p:nvSpPr>
        <p:spPr>
          <a:xfrm>
            <a:off x="548640" y="2926080"/>
            <a:ext cx="2743200" cy="914400"/>
          </a:xfrm>
          <a:prstGeom prst="rect">
            <a:avLst/>
          </a:prstGeom>
          <a:noFill/>
          <a:ln/>
        </p:spPr>
        <p:txBody>
          <a:bodyPr wrap="square" rtlCol="0" anchor="t"/>
          <a:lstStyle/>
          <a:p>
            <a:pPr indent="0" marL="0">
              <a:buNone/>
            </a:pPr>
            <a:r>
              <a:rPr lang="en-US" sz="5600" b="1" dirty="0">
                <a:solidFill>
                  <a:srgbClr val="D10165"/>
                </a:solidFill>
                <a:latin typeface="Calibri" pitchFamily="34" charset="0"/>
                <a:ea typeface="Calibri" pitchFamily="34" charset="-122"/>
                <a:cs typeface="Calibri" pitchFamily="34" charset="-120"/>
              </a:rPr>
              <a:t>8,900+</a:t>
            </a:r>
            <a:endParaRPr lang="en-US" sz="5600" dirty="0"/>
          </a:p>
        </p:txBody>
      </p:sp>
      <p:sp>
        <p:nvSpPr>
          <p:cNvPr id="7" name="Text 5"/>
          <p:cNvSpPr/>
          <p:nvPr/>
        </p:nvSpPr>
        <p:spPr>
          <a:xfrm>
            <a:off x="548640" y="3840480"/>
            <a:ext cx="2743200" cy="548640"/>
          </a:xfrm>
          <a:prstGeom prst="rect">
            <a:avLst/>
          </a:prstGeom>
          <a:noFill/>
          <a:ln/>
        </p:spPr>
        <p:txBody>
          <a:bodyPr wrap="square" rtlCol="0" anchor="t"/>
          <a:lstStyle/>
          <a:p>
            <a:pPr indent="0" marL="0">
              <a:buNone/>
            </a:pPr>
            <a:r>
              <a:rPr lang="en-US" sz="1200" dirty="0">
                <a:solidFill>
                  <a:srgbClr val="2A2A2A"/>
                </a:solidFill>
                <a:latin typeface="Calibri" pitchFamily="34" charset="0"/>
                <a:ea typeface="Calibri" pitchFamily="34" charset="-122"/>
                <a:cs typeface="Calibri" pitchFamily="34" charset="-120"/>
              </a:rPr>
              <a:t>tech companies in the</a:t>
            </a:r>
            <a:endParaRPr lang="en-US" sz="1200" dirty="0"/>
          </a:p>
          <a:p>
            <a:pPr indent="0" marL="0">
              <a:buNone/>
            </a:pPr>
            <a:r>
              <a:rPr lang="en-US" sz="1200" dirty="0">
                <a:solidFill>
                  <a:srgbClr val="2A2A2A"/>
                </a:solidFill>
                <a:latin typeface="Calibri" pitchFamily="34" charset="0"/>
                <a:ea typeface="Calibri" pitchFamily="34" charset="-122"/>
                <a:cs typeface="Calibri" pitchFamily="34" charset="-120"/>
              </a:rPr>
              <a:t>Dulles corridor</a:t>
            </a:r>
            <a:endParaRPr lang="en-US" sz="1200" dirty="0"/>
          </a:p>
        </p:txBody>
      </p:sp>
      <p:sp>
        <p:nvSpPr>
          <p:cNvPr id="8" name="Text 6"/>
          <p:cNvSpPr/>
          <p:nvPr/>
        </p:nvSpPr>
        <p:spPr>
          <a:xfrm>
            <a:off x="4206240" y="2926080"/>
            <a:ext cx="2743200" cy="914400"/>
          </a:xfrm>
          <a:prstGeom prst="rect">
            <a:avLst/>
          </a:prstGeom>
          <a:noFill/>
          <a:ln/>
        </p:spPr>
        <p:txBody>
          <a:bodyPr wrap="square" rtlCol="0" anchor="t"/>
          <a:lstStyle/>
          <a:p>
            <a:pPr indent="0" marL="0">
              <a:buNone/>
            </a:pPr>
            <a:r>
              <a:rPr lang="en-US" sz="5600" b="1" dirty="0">
                <a:solidFill>
                  <a:srgbClr val="1A2B4A"/>
                </a:solidFill>
                <a:latin typeface="Calibri" pitchFamily="34" charset="0"/>
                <a:ea typeface="Calibri" pitchFamily="34" charset="-122"/>
                <a:cs typeface="Calibri" pitchFamily="34" charset="-120"/>
              </a:rPr>
              <a:t>30K+</a:t>
            </a:r>
            <a:endParaRPr lang="en-US" sz="5600" dirty="0"/>
          </a:p>
        </p:txBody>
      </p:sp>
      <p:sp>
        <p:nvSpPr>
          <p:cNvPr id="9" name="Text 7"/>
          <p:cNvSpPr/>
          <p:nvPr/>
        </p:nvSpPr>
        <p:spPr>
          <a:xfrm>
            <a:off x="4206240" y="3840480"/>
            <a:ext cx="2743200" cy="548640"/>
          </a:xfrm>
          <a:prstGeom prst="rect">
            <a:avLst/>
          </a:prstGeom>
          <a:noFill/>
          <a:ln/>
        </p:spPr>
        <p:txBody>
          <a:bodyPr wrap="square" rtlCol="0" anchor="t"/>
          <a:lstStyle/>
          <a:p>
            <a:pPr indent="0" marL="0">
              <a:buNone/>
            </a:pPr>
            <a:r>
              <a:rPr lang="en-US" sz="1200" dirty="0">
                <a:solidFill>
                  <a:srgbClr val="2A2A2A"/>
                </a:solidFill>
                <a:latin typeface="Calibri" pitchFamily="34" charset="0"/>
                <a:ea typeface="Calibri" pitchFamily="34" charset="-122"/>
                <a:cs typeface="Calibri" pitchFamily="34" charset="-120"/>
              </a:rPr>
              <a:t>new tech jobs projected</a:t>
            </a:r>
            <a:endParaRPr lang="en-US" sz="1200" dirty="0"/>
          </a:p>
          <a:p>
            <a:pPr indent="0" marL="0">
              <a:buNone/>
            </a:pPr>
            <a:r>
              <a:rPr lang="en-US" sz="1200" dirty="0">
                <a:solidFill>
                  <a:srgbClr val="2A2A2A"/>
                </a:solidFill>
                <a:latin typeface="Calibri" pitchFamily="34" charset="0"/>
                <a:ea typeface="Calibri" pitchFamily="34" charset="-122"/>
                <a:cs typeface="Calibri" pitchFamily="34" charset="-120"/>
              </a:rPr>
              <a:t>in Virginia by 2030</a:t>
            </a:r>
            <a:endParaRPr lang="en-US" sz="1200" dirty="0"/>
          </a:p>
        </p:txBody>
      </p:sp>
      <p:sp>
        <p:nvSpPr>
          <p:cNvPr id="10" name="Text 8"/>
          <p:cNvSpPr/>
          <p:nvPr/>
        </p:nvSpPr>
        <p:spPr>
          <a:xfrm>
            <a:off x="7863840" y="2926080"/>
            <a:ext cx="2743200" cy="914400"/>
          </a:xfrm>
          <a:prstGeom prst="rect">
            <a:avLst/>
          </a:prstGeom>
          <a:noFill/>
          <a:ln/>
        </p:spPr>
        <p:txBody>
          <a:bodyPr wrap="square" rtlCol="0" anchor="t"/>
          <a:lstStyle/>
          <a:p>
            <a:pPr indent="0" marL="0">
              <a:buNone/>
            </a:pPr>
            <a:r>
              <a:rPr lang="en-US" sz="5600" b="1" dirty="0">
                <a:solidFill>
                  <a:srgbClr val="F4B81F"/>
                </a:solidFill>
                <a:latin typeface="Calibri" pitchFamily="34" charset="0"/>
                <a:ea typeface="Calibri" pitchFamily="34" charset="-122"/>
                <a:cs typeface="Calibri" pitchFamily="34" charset="-120"/>
              </a:rPr>
              <a:t>83K+</a:t>
            </a:r>
            <a:endParaRPr lang="en-US" sz="5600" dirty="0"/>
          </a:p>
        </p:txBody>
      </p:sp>
      <p:sp>
        <p:nvSpPr>
          <p:cNvPr id="11" name="Text 9"/>
          <p:cNvSpPr/>
          <p:nvPr/>
        </p:nvSpPr>
        <p:spPr>
          <a:xfrm>
            <a:off x="7863840" y="3840480"/>
            <a:ext cx="2743200" cy="548640"/>
          </a:xfrm>
          <a:prstGeom prst="rect">
            <a:avLst/>
          </a:prstGeom>
          <a:noFill/>
          <a:ln/>
        </p:spPr>
        <p:txBody>
          <a:bodyPr wrap="square" rtlCol="0" anchor="t"/>
          <a:lstStyle/>
          <a:p>
            <a:pPr indent="0" marL="0">
              <a:buNone/>
            </a:pPr>
            <a:r>
              <a:rPr lang="en-US" sz="1200" dirty="0">
                <a:solidFill>
                  <a:srgbClr val="2A2A2A"/>
                </a:solidFill>
                <a:latin typeface="Calibri" pitchFamily="34" charset="0"/>
                <a:ea typeface="Calibri" pitchFamily="34" charset="-122"/>
                <a:cs typeface="Calibri" pitchFamily="34" charset="-120"/>
              </a:rPr>
              <a:t>K–12 students in Loudoun —</a:t>
            </a:r>
            <a:endParaRPr lang="en-US" sz="1200" dirty="0"/>
          </a:p>
          <a:p>
            <a:pPr indent="0" marL="0">
              <a:buNone/>
            </a:pPr>
            <a:r>
              <a:rPr lang="en-US" sz="1200" dirty="0">
                <a:solidFill>
                  <a:srgbClr val="2A2A2A"/>
                </a:solidFill>
                <a:latin typeface="Calibri" pitchFamily="34" charset="0"/>
                <a:ea typeface="Calibri" pitchFamily="34" charset="-122"/>
                <a:cs typeface="Calibri" pitchFamily="34" charset="-120"/>
              </a:rPr>
              <a:t>the pipeline that should fill those jobs</a:t>
            </a:r>
            <a:endParaRPr lang="en-US" sz="1200" dirty="0"/>
          </a:p>
        </p:txBody>
      </p:sp>
      <p:sp>
        <p:nvSpPr>
          <p:cNvPr id="12" name="Text 10"/>
          <p:cNvSpPr/>
          <p:nvPr/>
        </p:nvSpPr>
        <p:spPr>
          <a:xfrm>
            <a:off x="548640" y="5212080"/>
            <a:ext cx="11094415" cy="1371600"/>
          </a:xfrm>
          <a:prstGeom prst="rect">
            <a:avLst/>
          </a:prstGeom>
          <a:noFill/>
          <a:ln/>
        </p:spPr>
        <p:txBody>
          <a:bodyPr wrap="square" rtlCol="0" anchor="t"/>
          <a:lstStyle/>
          <a:p>
            <a:pPr indent="0" marL="0">
              <a:spcAft>
                <a:spcPts val="800"/>
              </a:spcAft>
              <a:buNone/>
            </a:pPr>
            <a:r>
              <a:rPr lang="en-US" sz="1400" dirty="0">
                <a:solidFill>
                  <a:srgbClr val="6B6B6B"/>
                </a:solidFill>
                <a:latin typeface="Calibri" pitchFamily="34" charset="0"/>
                <a:ea typeface="Calibri" pitchFamily="34" charset="-122"/>
                <a:cs typeface="Calibri" pitchFamily="34" charset="-120"/>
              </a:rPr>
              <a:t>Yet many Loudoun schools have no robotics team. The kids most likely to benefit from this pipeline aren't in it.</a:t>
            </a:r>
            <a:endParaRPr lang="en-US" sz="1400" dirty="0"/>
          </a:p>
        </p:txBody>
      </p:sp>
      <p:sp>
        <p:nvSpPr>
          <p:cNvPr id="13" name="Text 11"/>
          <p:cNvSpPr/>
          <p:nvPr/>
        </p:nvSpPr>
        <p:spPr>
          <a:xfrm>
            <a:off x="548640" y="6473952"/>
            <a:ext cx="11094415" cy="274320"/>
          </a:xfrm>
          <a:prstGeom prst="rect">
            <a:avLst/>
          </a:prstGeom>
          <a:noFill/>
          <a:ln/>
        </p:spPr>
        <p:txBody>
          <a:bodyPr wrap="square" rtlCol="0" anchor="ctr"/>
          <a:lstStyle/>
          <a:p>
            <a:pPr algn="l" indent="0" marL="0">
              <a:buNone/>
            </a:pPr>
            <a:r>
              <a:rPr lang="en-US" sz="900" i="1" dirty="0">
                <a:solidFill>
                  <a:srgbClr val="6B6B6B"/>
                </a:solidFill>
                <a:latin typeface="Calibri" pitchFamily="34" charset="0"/>
                <a:ea typeface="Calibri" pitchFamily="34" charset="-122"/>
                <a:cs typeface="Calibri" pitchFamily="34" charset="-120"/>
              </a:rPr>
              <a:t>Sources: Loudoun Economic Development; VA labor projections; LCPS enrollment.</a:t>
            </a:r>
            <a:endParaRPr lang="en-US" sz="900" dirty="0"/>
          </a:p>
        </p:txBody>
      </p:sp>
      <p:sp>
        <p:nvSpPr>
          <p:cNvPr id="14" name="Text 12"/>
          <p:cNvSpPr/>
          <p:nvPr/>
        </p:nvSpPr>
        <p:spPr>
          <a:xfrm>
            <a:off x="9448495" y="6473952"/>
            <a:ext cx="2194560" cy="274320"/>
          </a:xfrm>
          <a:prstGeom prst="rect">
            <a:avLst/>
          </a:prstGeom>
          <a:noFill/>
          <a:ln/>
        </p:spPr>
        <p:txBody>
          <a:bodyPr wrap="square" rtlCol="0" anchor="ctr"/>
          <a:lstStyle/>
          <a:p>
            <a:pPr algn="r" indent="0" marL="0">
              <a:buNone/>
            </a:pPr>
            <a:r>
              <a:rPr lang="en-US" sz="900" b="1" dirty="0">
                <a:solidFill>
                  <a:srgbClr val="D10165"/>
                </a:solidFill>
                <a:latin typeface="Calibri" pitchFamily="34" charset="0"/>
                <a:ea typeface="Calibri" pitchFamily="34" charset="-122"/>
                <a:cs typeface="Calibri" pitchFamily="34" charset="-120"/>
              </a:rPr>
              <a:t>loudounrobotics.org</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AF7F2"/>
        </a:solidFill>
      </p:bgPr>
    </p:bg>
    <p:spTree>
      <p:nvGrpSpPr>
        <p:cNvPr id="1" name=""/>
        <p:cNvGrpSpPr/>
        <p:nvPr/>
      </p:nvGrpSpPr>
      <p:grpSpPr>
        <a:xfrm>
          <a:off x="0" y="0"/>
          <a:ext cx="0" cy="0"/>
          <a:chOff x="0" y="0"/>
          <a:chExt cx="0" cy="0"/>
        </a:xfrm>
      </p:grpSpPr>
      <p:sp>
        <p:nvSpPr>
          <p:cNvPr id="2" name="Shape 0"/>
          <p:cNvSpPr/>
          <p:nvPr/>
        </p:nvSpPr>
        <p:spPr>
          <a:xfrm>
            <a:off x="502920" y="502920"/>
            <a:ext cx="201168" cy="201168"/>
          </a:xfrm>
          <a:prstGeom prst="ellipse">
            <a:avLst/>
          </a:prstGeom>
          <a:solidFill>
            <a:srgbClr val="D10165"/>
          </a:solidFill>
          <a:ln/>
        </p:spPr>
      </p:sp>
      <p:sp>
        <p:nvSpPr>
          <p:cNvPr id="3" name="Text 1"/>
          <p:cNvSpPr/>
          <p:nvPr/>
        </p:nvSpPr>
        <p:spPr>
          <a:xfrm>
            <a:off x="868680" y="457200"/>
            <a:ext cx="4572000" cy="274320"/>
          </a:xfrm>
          <a:prstGeom prst="rect">
            <a:avLst/>
          </a:prstGeom>
          <a:noFill/>
          <a:ln/>
        </p:spPr>
        <p:txBody>
          <a:bodyPr wrap="square" rtlCol="0" anchor="ctr"/>
          <a:lstStyle/>
          <a:p>
            <a:pPr indent="0" marL="0">
              <a:buNone/>
            </a:pPr>
            <a:r>
              <a:rPr lang="en-US" sz="900" b="1" spc="400" kern="0" dirty="0">
                <a:solidFill>
                  <a:srgbClr val="6B6B6B"/>
                </a:solidFill>
                <a:latin typeface="Calibri" pitchFamily="34" charset="0"/>
                <a:ea typeface="Calibri" pitchFamily="34" charset="-122"/>
                <a:cs typeface="Calibri" pitchFamily="34" charset="-120"/>
              </a:rPr>
              <a:t>LOUDOUN ROBOTICS</a:t>
            </a:r>
            <a:endParaRPr lang="en-US" sz="900" dirty="0"/>
          </a:p>
        </p:txBody>
      </p:sp>
      <p:sp>
        <p:nvSpPr>
          <p:cNvPr id="4" name="Text 2"/>
          <p:cNvSpPr/>
          <p:nvPr/>
        </p:nvSpPr>
        <p:spPr>
          <a:xfrm>
            <a:off x="548640" y="914400"/>
            <a:ext cx="7315200" cy="320040"/>
          </a:xfrm>
          <a:prstGeom prst="rect">
            <a:avLst/>
          </a:prstGeom>
          <a:noFill/>
          <a:ln/>
        </p:spPr>
        <p:txBody>
          <a:bodyPr wrap="square" rtlCol="0" anchor="ctr"/>
          <a:lstStyle/>
          <a:p>
            <a:pPr indent="0" marL="0">
              <a:buNone/>
            </a:pPr>
            <a:r>
              <a:rPr lang="en-US" sz="1100" b="1" spc="400" kern="0" dirty="0">
                <a:solidFill>
                  <a:srgbClr val="D10165"/>
                </a:solidFill>
                <a:latin typeface="Calibri" pitchFamily="34" charset="0"/>
                <a:ea typeface="Calibri" pitchFamily="34" charset="-122"/>
                <a:cs typeface="Calibri" pitchFamily="34" charset="-120"/>
              </a:rPr>
              <a:t>WHO WE ARE</a:t>
            </a:r>
            <a:endParaRPr lang="en-US" sz="1100" dirty="0"/>
          </a:p>
        </p:txBody>
      </p:sp>
      <p:sp>
        <p:nvSpPr>
          <p:cNvPr id="5" name="Text 3"/>
          <p:cNvSpPr/>
          <p:nvPr/>
        </p:nvSpPr>
        <p:spPr>
          <a:xfrm>
            <a:off x="548640" y="1371600"/>
            <a:ext cx="11094415" cy="1051560"/>
          </a:xfrm>
          <a:prstGeom prst="rect">
            <a:avLst/>
          </a:prstGeom>
          <a:noFill/>
          <a:ln/>
        </p:spPr>
        <p:txBody>
          <a:bodyPr wrap="square" rtlCol="0" anchor="t"/>
          <a:lstStyle/>
          <a:p>
            <a:pPr indent="0" marL="0">
              <a:buNone/>
            </a:pPr>
            <a:r>
              <a:rPr lang="en-US" sz="3200" b="1" dirty="0">
                <a:solidFill>
                  <a:srgbClr val="1A2B4A"/>
                </a:solidFill>
                <a:latin typeface="Calibri" pitchFamily="34" charset="0"/>
                <a:ea typeface="Calibri" pitchFamily="34" charset="-122"/>
                <a:cs typeface="Calibri" pitchFamily="34" charset="-120"/>
              </a:rPr>
              <a:t>A parent-founded nonprofit. Run by people who actually live here.</a:t>
            </a:r>
            <a:endParaRPr lang="en-US" sz="3200" dirty="0"/>
          </a:p>
        </p:txBody>
      </p:sp>
      <p:sp>
        <p:nvSpPr>
          <p:cNvPr id="6" name="Text 4"/>
          <p:cNvSpPr/>
          <p:nvPr/>
        </p:nvSpPr>
        <p:spPr>
          <a:xfrm>
            <a:off x="548640" y="2926080"/>
            <a:ext cx="6949440" cy="1371600"/>
          </a:xfrm>
          <a:prstGeom prst="rect">
            <a:avLst/>
          </a:prstGeom>
          <a:noFill/>
          <a:ln/>
        </p:spPr>
        <p:txBody>
          <a:bodyPr wrap="square" rtlCol="0" anchor="t"/>
          <a:lstStyle/>
          <a:p>
            <a:pPr indent="0" marL="0">
              <a:spcAft>
                <a:spcPts val="800"/>
              </a:spcAft>
              <a:buNone/>
            </a:pPr>
            <a:r>
              <a:rPr lang="en-US" sz="1300" dirty="0">
                <a:solidFill>
                  <a:srgbClr val="2A2A2A"/>
                </a:solidFill>
                <a:latin typeface="Calibri" pitchFamily="34" charset="0"/>
                <a:ea typeface="Calibri" pitchFamily="34" charset="-122"/>
                <a:cs typeface="Calibri" pitchFamily="34" charset="-120"/>
              </a:rPr>
              <a:t>Loudoun Robotics is a 501(c)(3) registered in Virginia, founded in 2025 by a parent who couldn't find a way for their kid to do FIRST robotics in their school district.</a:t>
            </a:r>
            <a:endParaRPr lang="en-US" sz="1300" dirty="0"/>
          </a:p>
          <a:p>
            <a:pPr indent="0" marL="0">
              <a:spcAft>
                <a:spcPts val="800"/>
              </a:spcAft>
              <a:buNone/>
            </a:pPr>
            <a:endParaRPr lang="en-US" sz="1300" dirty="0"/>
          </a:p>
          <a:p>
            <a:pPr indent="0" marL="0">
              <a:spcAft>
                <a:spcPts val="800"/>
              </a:spcAft>
              <a:buNone/>
            </a:pPr>
            <a:r>
              <a:rPr lang="en-US" sz="1300" dirty="0">
                <a:solidFill>
                  <a:srgbClr val="2A2A2A"/>
                </a:solidFill>
                <a:latin typeface="Calibri" pitchFamily="34" charset="0"/>
                <a:ea typeface="Calibri" pitchFamily="34" charset="-122"/>
                <a:cs typeface="Calibri" pitchFamily="34" charset="-120"/>
              </a:rPr>
              <a:t>Mission: equitable access to robotics, AI, and STEM education for every kid in Loudoun County.</a:t>
            </a:r>
            <a:endParaRPr lang="en-US" sz="1300" dirty="0"/>
          </a:p>
          <a:p>
            <a:pPr indent="0" marL="0">
              <a:spcAft>
                <a:spcPts val="800"/>
              </a:spcAft>
              <a:buNone/>
            </a:pPr>
            <a:endParaRPr lang="en-US" sz="1300" dirty="0"/>
          </a:p>
          <a:p>
            <a:pPr indent="0" marL="0">
              <a:spcAft>
                <a:spcPts val="800"/>
              </a:spcAft>
              <a:buNone/>
            </a:pPr>
            <a:r>
              <a:rPr lang="en-US" sz="1300" dirty="0">
                <a:solidFill>
                  <a:srgbClr val="2A2A2A"/>
                </a:solidFill>
                <a:latin typeface="Calibri" pitchFamily="34" charset="0"/>
                <a:ea typeface="Calibri" pitchFamily="34" charset="-122"/>
                <a:cs typeface="Calibri" pitchFamily="34" charset="-120"/>
              </a:rPr>
              <a:t>Today we fund FIRST teams (FLL and FTC), run summer camps, and partner with community partners on STEM events. As we grow we'll expand into other youth robotics and AI programs — Vex, AI-enabled kits, and AI/ML camps are on the roadmap.</a:t>
            </a:r>
            <a:endParaRPr lang="en-US" sz="1300" dirty="0"/>
          </a:p>
        </p:txBody>
      </p:sp>
      <p:sp>
        <p:nvSpPr>
          <p:cNvPr id="7" name="Shape 5"/>
          <p:cNvSpPr/>
          <p:nvPr/>
        </p:nvSpPr>
        <p:spPr>
          <a:xfrm>
            <a:off x="7680960" y="2834640"/>
            <a:ext cx="4023360" cy="3200400"/>
          </a:xfrm>
          <a:prstGeom prst="rect">
            <a:avLst/>
          </a:prstGeom>
          <a:solidFill>
            <a:srgbClr val="FFFFFF"/>
          </a:solidFill>
          <a:ln w="12700">
            <a:solidFill>
              <a:srgbClr val="E8E8E8"/>
            </a:solidFill>
            <a:prstDash val="solid"/>
          </a:ln>
        </p:spPr>
      </p:sp>
      <p:sp>
        <p:nvSpPr>
          <p:cNvPr id="8" name="Shape 6"/>
          <p:cNvSpPr/>
          <p:nvPr/>
        </p:nvSpPr>
        <p:spPr>
          <a:xfrm>
            <a:off x="7680960" y="2834640"/>
            <a:ext cx="91440" cy="3200400"/>
          </a:xfrm>
          <a:prstGeom prst="rect">
            <a:avLst/>
          </a:prstGeom>
          <a:solidFill>
            <a:srgbClr val="D10165"/>
          </a:solidFill>
          <a:ln/>
        </p:spPr>
      </p:sp>
      <p:sp>
        <p:nvSpPr>
          <p:cNvPr id="9" name="Text 7"/>
          <p:cNvSpPr/>
          <p:nvPr/>
        </p:nvSpPr>
        <p:spPr>
          <a:xfrm>
            <a:off x="7863840" y="2926080"/>
            <a:ext cx="3657600" cy="274320"/>
          </a:xfrm>
          <a:prstGeom prst="rect">
            <a:avLst/>
          </a:prstGeom>
          <a:noFill/>
          <a:ln/>
        </p:spPr>
        <p:txBody>
          <a:bodyPr wrap="square" rtlCol="0" anchor="ctr"/>
          <a:lstStyle/>
          <a:p>
            <a:pPr indent="0" marL="0">
              <a:buNone/>
            </a:pPr>
            <a:r>
              <a:rPr lang="en-US" sz="1000" b="1" spc="300" kern="0" dirty="0">
                <a:solidFill>
                  <a:srgbClr val="D10165"/>
                </a:solidFill>
                <a:latin typeface="Calibri" pitchFamily="34" charset="0"/>
                <a:ea typeface="Calibri" pitchFamily="34" charset="-122"/>
                <a:cs typeface="Calibri" pitchFamily="34" charset="-120"/>
              </a:rPr>
              <a:t>AT A GLANCE</a:t>
            </a:r>
            <a:endParaRPr lang="en-US" sz="1000" dirty="0"/>
          </a:p>
        </p:txBody>
      </p:sp>
      <p:sp>
        <p:nvSpPr>
          <p:cNvPr id="10" name="Text 8"/>
          <p:cNvSpPr/>
          <p:nvPr/>
        </p:nvSpPr>
        <p:spPr>
          <a:xfrm>
            <a:off x="7863840" y="3246120"/>
            <a:ext cx="1371600" cy="365760"/>
          </a:xfrm>
          <a:prstGeom prst="rect">
            <a:avLst/>
          </a:prstGeom>
          <a:noFill/>
          <a:ln/>
        </p:spPr>
        <p:txBody>
          <a:bodyPr wrap="square" rtlCol="0" anchor="ctr"/>
          <a:lstStyle/>
          <a:p>
            <a:pPr indent="0" marL="0">
              <a:buNone/>
            </a:pPr>
            <a:r>
              <a:rPr lang="en-US" sz="1100" b="1" dirty="0">
                <a:solidFill>
                  <a:srgbClr val="1A2B4A"/>
                </a:solidFill>
                <a:latin typeface="Calibri" pitchFamily="34" charset="0"/>
                <a:ea typeface="Calibri" pitchFamily="34" charset="-122"/>
                <a:cs typeface="Calibri" pitchFamily="34" charset="-120"/>
              </a:rPr>
              <a:t>Status</a:t>
            </a:r>
            <a:endParaRPr lang="en-US" sz="1100" dirty="0"/>
          </a:p>
        </p:txBody>
      </p:sp>
      <p:sp>
        <p:nvSpPr>
          <p:cNvPr id="11" name="Text 9"/>
          <p:cNvSpPr/>
          <p:nvPr/>
        </p:nvSpPr>
        <p:spPr>
          <a:xfrm>
            <a:off x="9326880" y="3246120"/>
            <a:ext cx="2377440" cy="365760"/>
          </a:xfrm>
          <a:prstGeom prst="rect">
            <a:avLst/>
          </a:prstGeom>
          <a:noFill/>
          <a:ln/>
        </p:spPr>
        <p:txBody>
          <a:bodyPr wrap="square" rtlCol="0" anchor="ctr"/>
          <a:lstStyle/>
          <a:p>
            <a:pPr indent="0" marL="0">
              <a:buNone/>
            </a:pPr>
            <a:r>
              <a:rPr lang="en-US" sz="1100" dirty="0">
                <a:solidFill>
                  <a:srgbClr val="2A2A2A"/>
                </a:solidFill>
                <a:latin typeface="Calibri" pitchFamily="34" charset="0"/>
                <a:ea typeface="Calibri" pitchFamily="34" charset="-122"/>
                <a:cs typeface="Calibri" pitchFamily="34" charset="-120"/>
              </a:rPr>
              <a:t>501(c)(3) public charity</a:t>
            </a:r>
            <a:endParaRPr lang="en-US" sz="1100" dirty="0"/>
          </a:p>
        </p:txBody>
      </p:sp>
      <p:sp>
        <p:nvSpPr>
          <p:cNvPr id="12" name="Text 10"/>
          <p:cNvSpPr/>
          <p:nvPr/>
        </p:nvSpPr>
        <p:spPr>
          <a:xfrm>
            <a:off x="7863840" y="3657600"/>
            <a:ext cx="1371600" cy="365760"/>
          </a:xfrm>
          <a:prstGeom prst="rect">
            <a:avLst/>
          </a:prstGeom>
          <a:noFill/>
          <a:ln/>
        </p:spPr>
        <p:txBody>
          <a:bodyPr wrap="square" rtlCol="0" anchor="ctr"/>
          <a:lstStyle/>
          <a:p>
            <a:pPr indent="0" marL="0">
              <a:buNone/>
            </a:pPr>
            <a:r>
              <a:rPr lang="en-US" sz="1100" b="1" dirty="0">
                <a:solidFill>
                  <a:srgbClr val="1A2B4A"/>
                </a:solidFill>
                <a:latin typeface="Calibri" pitchFamily="34" charset="0"/>
                <a:ea typeface="Calibri" pitchFamily="34" charset="-122"/>
                <a:cs typeface="Calibri" pitchFamily="34" charset="-120"/>
              </a:rPr>
              <a:t>Founded</a:t>
            </a:r>
            <a:endParaRPr lang="en-US" sz="1100" dirty="0"/>
          </a:p>
        </p:txBody>
      </p:sp>
      <p:sp>
        <p:nvSpPr>
          <p:cNvPr id="13" name="Text 11"/>
          <p:cNvSpPr/>
          <p:nvPr/>
        </p:nvSpPr>
        <p:spPr>
          <a:xfrm>
            <a:off x="9326880" y="3657600"/>
            <a:ext cx="2377440" cy="365760"/>
          </a:xfrm>
          <a:prstGeom prst="rect">
            <a:avLst/>
          </a:prstGeom>
          <a:noFill/>
          <a:ln/>
        </p:spPr>
        <p:txBody>
          <a:bodyPr wrap="square" rtlCol="0" anchor="ctr"/>
          <a:lstStyle/>
          <a:p>
            <a:pPr indent="0" marL="0">
              <a:buNone/>
            </a:pPr>
            <a:r>
              <a:rPr lang="en-US" sz="1100" dirty="0">
                <a:solidFill>
                  <a:srgbClr val="2A2A2A"/>
                </a:solidFill>
                <a:latin typeface="Calibri" pitchFamily="34" charset="0"/>
                <a:ea typeface="Calibri" pitchFamily="34" charset="-122"/>
                <a:cs typeface="Calibri" pitchFamily="34" charset="-120"/>
              </a:rPr>
              <a:t>2025</a:t>
            </a:r>
            <a:endParaRPr lang="en-US" sz="1100" dirty="0"/>
          </a:p>
        </p:txBody>
      </p:sp>
      <p:sp>
        <p:nvSpPr>
          <p:cNvPr id="14" name="Text 12"/>
          <p:cNvSpPr/>
          <p:nvPr/>
        </p:nvSpPr>
        <p:spPr>
          <a:xfrm>
            <a:off x="7863840" y="4069080"/>
            <a:ext cx="1371600" cy="365760"/>
          </a:xfrm>
          <a:prstGeom prst="rect">
            <a:avLst/>
          </a:prstGeom>
          <a:noFill/>
          <a:ln/>
        </p:spPr>
        <p:txBody>
          <a:bodyPr wrap="square" rtlCol="0" anchor="ctr"/>
          <a:lstStyle/>
          <a:p>
            <a:pPr indent="0" marL="0">
              <a:buNone/>
            </a:pPr>
            <a:r>
              <a:rPr lang="en-US" sz="1100" b="1" dirty="0">
                <a:solidFill>
                  <a:srgbClr val="1A2B4A"/>
                </a:solidFill>
                <a:latin typeface="Calibri" pitchFamily="34" charset="0"/>
                <a:ea typeface="Calibri" pitchFamily="34" charset="-122"/>
                <a:cs typeface="Calibri" pitchFamily="34" charset="-120"/>
              </a:rPr>
              <a:t>EIN</a:t>
            </a:r>
            <a:endParaRPr lang="en-US" sz="1100" dirty="0"/>
          </a:p>
        </p:txBody>
      </p:sp>
      <p:sp>
        <p:nvSpPr>
          <p:cNvPr id="15" name="Text 13"/>
          <p:cNvSpPr/>
          <p:nvPr/>
        </p:nvSpPr>
        <p:spPr>
          <a:xfrm>
            <a:off x="9326880" y="4069080"/>
            <a:ext cx="2377440" cy="365760"/>
          </a:xfrm>
          <a:prstGeom prst="rect">
            <a:avLst/>
          </a:prstGeom>
          <a:noFill/>
          <a:ln/>
        </p:spPr>
        <p:txBody>
          <a:bodyPr wrap="square" rtlCol="0" anchor="ctr"/>
          <a:lstStyle/>
          <a:p>
            <a:pPr indent="0" marL="0">
              <a:buNone/>
            </a:pPr>
            <a:r>
              <a:rPr lang="en-US" sz="1100" dirty="0">
                <a:solidFill>
                  <a:srgbClr val="2A2A2A"/>
                </a:solidFill>
                <a:latin typeface="Calibri" pitchFamily="34" charset="0"/>
                <a:ea typeface="Calibri" pitchFamily="34" charset="-122"/>
                <a:cs typeface="Calibri" pitchFamily="34" charset="-120"/>
              </a:rPr>
              <a:t>33-4000099</a:t>
            </a:r>
            <a:endParaRPr lang="en-US" sz="1100" dirty="0"/>
          </a:p>
        </p:txBody>
      </p:sp>
      <p:sp>
        <p:nvSpPr>
          <p:cNvPr id="16" name="Text 14"/>
          <p:cNvSpPr/>
          <p:nvPr/>
        </p:nvSpPr>
        <p:spPr>
          <a:xfrm>
            <a:off x="7863840" y="4480560"/>
            <a:ext cx="1371600" cy="365760"/>
          </a:xfrm>
          <a:prstGeom prst="rect">
            <a:avLst/>
          </a:prstGeom>
          <a:noFill/>
          <a:ln/>
        </p:spPr>
        <p:txBody>
          <a:bodyPr wrap="square" rtlCol="0" anchor="ctr"/>
          <a:lstStyle/>
          <a:p>
            <a:pPr indent="0" marL="0">
              <a:buNone/>
            </a:pPr>
            <a:r>
              <a:rPr lang="en-US" sz="1100" b="1" dirty="0">
                <a:solidFill>
                  <a:srgbClr val="1A2B4A"/>
                </a:solidFill>
                <a:latin typeface="Calibri" pitchFamily="34" charset="0"/>
                <a:ea typeface="Calibri" pitchFamily="34" charset="-122"/>
                <a:cs typeface="Calibri" pitchFamily="34" charset="-120"/>
              </a:rPr>
              <a:t>Service area</a:t>
            </a:r>
            <a:endParaRPr lang="en-US" sz="1100" dirty="0"/>
          </a:p>
        </p:txBody>
      </p:sp>
      <p:sp>
        <p:nvSpPr>
          <p:cNvPr id="17" name="Text 15"/>
          <p:cNvSpPr/>
          <p:nvPr/>
        </p:nvSpPr>
        <p:spPr>
          <a:xfrm>
            <a:off x="9326880" y="4480560"/>
            <a:ext cx="2377440" cy="365760"/>
          </a:xfrm>
          <a:prstGeom prst="rect">
            <a:avLst/>
          </a:prstGeom>
          <a:noFill/>
          <a:ln/>
        </p:spPr>
        <p:txBody>
          <a:bodyPr wrap="square" rtlCol="0" anchor="ctr"/>
          <a:lstStyle/>
          <a:p>
            <a:pPr indent="0" marL="0">
              <a:buNone/>
            </a:pPr>
            <a:r>
              <a:rPr lang="en-US" sz="1100" dirty="0">
                <a:solidFill>
                  <a:srgbClr val="2A2A2A"/>
                </a:solidFill>
                <a:latin typeface="Calibri" pitchFamily="34" charset="0"/>
                <a:ea typeface="Calibri" pitchFamily="34" charset="-122"/>
                <a:cs typeface="Calibri" pitchFamily="34" charset="-120"/>
              </a:rPr>
              <a:t>Loudoun County, VA</a:t>
            </a:r>
            <a:endParaRPr lang="en-US" sz="1100" dirty="0"/>
          </a:p>
        </p:txBody>
      </p:sp>
      <p:sp>
        <p:nvSpPr>
          <p:cNvPr id="18" name="Text 16"/>
          <p:cNvSpPr/>
          <p:nvPr/>
        </p:nvSpPr>
        <p:spPr>
          <a:xfrm>
            <a:off x="7863840" y="4892040"/>
            <a:ext cx="1371600" cy="365760"/>
          </a:xfrm>
          <a:prstGeom prst="rect">
            <a:avLst/>
          </a:prstGeom>
          <a:noFill/>
          <a:ln/>
        </p:spPr>
        <p:txBody>
          <a:bodyPr wrap="square" rtlCol="0" anchor="ctr"/>
          <a:lstStyle/>
          <a:p>
            <a:pPr indent="0" marL="0">
              <a:buNone/>
            </a:pPr>
            <a:r>
              <a:rPr lang="en-US" sz="1100" b="1" dirty="0">
                <a:solidFill>
                  <a:srgbClr val="1A2B4A"/>
                </a:solidFill>
                <a:latin typeface="Calibri" pitchFamily="34" charset="0"/>
                <a:ea typeface="Calibri" pitchFamily="34" charset="-122"/>
                <a:cs typeface="Calibri" pitchFamily="34" charset="-120"/>
              </a:rPr>
              <a:t>Fiscal year</a:t>
            </a:r>
            <a:endParaRPr lang="en-US" sz="1100" dirty="0"/>
          </a:p>
        </p:txBody>
      </p:sp>
      <p:sp>
        <p:nvSpPr>
          <p:cNvPr id="19" name="Text 17"/>
          <p:cNvSpPr/>
          <p:nvPr/>
        </p:nvSpPr>
        <p:spPr>
          <a:xfrm>
            <a:off x="9326880" y="4892040"/>
            <a:ext cx="2377440" cy="365760"/>
          </a:xfrm>
          <a:prstGeom prst="rect">
            <a:avLst/>
          </a:prstGeom>
          <a:noFill/>
          <a:ln/>
        </p:spPr>
        <p:txBody>
          <a:bodyPr wrap="square" rtlCol="0" anchor="ctr"/>
          <a:lstStyle/>
          <a:p>
            <a:pPr indent="0" marL="0">
              <a:buNone/>
            </a:pPr>
            <a:r>
              <a:rPr lang="en-US" sz="1100" dirty="0">
                <a:solidFill>
                  <a:srgbClr val="2A2A2A"/>
                </a:solidFill>
                <a:latin typeface="Calibri" pitchFamily="34" charset="0"/>
                <a:ea typeface="Calibri" pitchFamily="34" charset="-122"/>
                <a:cs typeface="Calibri" pitchFamily="34" charset="-120"/>
              </a:rPr>
              <a:t>April 1 – March 31</a:t>
            </a:r>
            <a:endParaRPr lang="en-US" sz="1100" dirty="0"/>
          </a:p>
        </p:txBody>
      </p:sp>
      <p:sp>
        <p:nvSpPr>
          <p:cNvPr id="20" name="Text 18"/>
          <p:cNvSpPr/>
          <p:nvPr/>
        </p:nvSpPr>
        <p:spPr>
          <a:xfrm>
            <a:off x="7863840" y="5303520"/>
            <a:ext cx="1371600" cy="365760"/>
          </a:xfrm>
          <a:prstGeom prst="rect">
            <a:avLst/>
          </a:prstGeom>
          <a:noFill/>
          <a:ln/>
        </p:spPr>
        <p:txBody>
          <a:bodyPr wrap="square" rtlCol="0" anchor="ctr"/>
          <a:lstStyle/>
          <a:p>
            <a:pPr indent="0" marL="0">
              <a:buNone/>
            </a:pPr>
            <a:r>
              <a:rPr lang="en-US" sz="1100" b="1" dirty="0">
                <a:solidFill>
                  <a:srgbClr val="1A2B4A"/>
                </a:solidFill>
                <a:latin typeface="Calibri" pitchFamily="34" charset="0"/>
                <a:ea typeface="Calibri" pitchFamily="34" charset="-122"/>
                <a:cs typeface="Calibri" pitchFamily="34" charset="-120"/>
              </a:rPr>
              <a:t>Candid</a:t>
            </a:r>
            <a:endParaRPr lang="en-US" sz="1100" dirty="0"/>
          </a:p>
        </p:txBody>
      </p:sp>
      <p:sp>
        <p:nvSpPr>
          <p:cNvPr id="21" name="Text 19"/>
          <p:cNvSpPr/>
          <p:nvPr/>
        </p:nvSpPr>
        <p:spPr>
          <a:xfrm>
            <a:off x="9326880" y="5303520"/>
            <a:ext cx="2377440" cy="365760"/>
          </a:xfrm>
          <a:prstGeom prst="rect">
            <a:avLst/>
          </a:prstGeom>
          <a:noFill/>
          <a:ln/>
        </p:spPr>
        <p:txBody>
          <a:bodyPr wrap="square" rtlCol="0" anchor="ctr"/>
          <a:lstStyle/>
          <a:p>
            <a:pPr indent="0" marL="0">
              <a:buNone/>
            </a:pPr>
            <a:r>
              <a:rPr lang="en-US" sz="1100" dirty="0">
                <a:solidFill>
                  <a:srgbClr val="2A2A2A"/>
                </a:solidFill>
                <a:latin typeface="Calibri" pitchFamily="34" charset="0"/>
                <a:ea typeface="Calibri" pitchFamily="34" charset="-122"/>
                <a:cs typeface="Calibri" pitchFamily="34" charset="-120"/>
              </a:rPr>
              <a:t>Silver Seal of Transparency 2026</a:t>
            </a:r>
            <a:endParaRPr lang="en-US" sz="1100" dirty="0"/>
          </a:p>
        </p:txBody>
      </p:sp>
      <p:sp>
        <p:nvSpPr>
          <p:cNvPr id="22" name="Text 20"/>
          <p:cNvSpPr/>
          <p:nvPr/>
        </p:nvSpPr>
        <p:spPr>
          <a:xfrm>
            <a:off x="548640" y="6473952"/>
            <a:ext cx="11094415" cy="274320"/>
          </a:xfrm>
          <a:prstGeom prst="rect">
            <a:avLst/>
          </a:prstGeom>
          <a:noFill/>
          <a:ln/>
        </p:spPr>
        <p:txBody>
          <a:bodyPr wrap="square" rtlCol="0" anchor="ctr"/>
          <a:lstStyle/>
          <a:p>
            <a:pPr algn="l" indent="0" marL="0">
              <a:buNone/>
            </a:pPr>
            <a:r>
              <a:rPr lang="en-US" sz="900" i="1" dirty="0">
                <a:solidFill>
                  <a:srgbClr val="6B6B6B"/>
                </a:solidFill>
                <a:latin typeface="Calibri" pitchFamily="34" charset="0"/>
                <a:ea typeface="Calibri" pitchFamily="34" charset="-122"/>
                <a:cs typeface="Calibri" pitchFamily="34" charset="-120"/>
              </a:rPr>
              <a:t>Verified at app.candid.org/profile/16339546</a:t>
            </a:r>
            <a:endParaRPr lang="en-US" sz="900" dirty="0"/>
          </a:p>
        </p:txBody>
      </p:sp>
      <p:sp>
        <p:nvSpPr>
          <p:cNvPr id="23" name="Text 21"/>
          <p:cNvSpPr/>
          <p:nvPr/>
        </p:nvSpPr>
        <p:spPr>
          <a:xfrm>
            <a:off x="9448495" y="6473952"/>
            <a:ext cx="2194560" cy="274320"/>
          </a:xfrm>
          <a:prstGeom prst="rect">
            <a:avLst/>
          </a:prstGeom>
          <a:noFill/>
          <a:ln/>
        </p:spPr>
        <p:txBody>
          <a:bodyPr wrap="square" rtlCol="0" anchor="ctr"/>
          <a:lstStyle/>
          <a:p>
            <a:pPr algn="r" indent="0" marL="0">
              <a:buNone/>
            </a:pPr>
            <a:r>
              <a:rPr lang="en-US" sz="900" b="1" dirty="0">
                <a:solidFill>
                  <a:srgbClr val="D10165"/>
                </a:solidFill>
                <a:latin typeface="Calibri" pitchFamily="34" charset="0"/>
                <a:ea typeface="Calibri" pitchFamily="34" charset="-122"/>
                <a:cs typeface="Calibri" pitchFamily="34" charset="-120"/>
              </a:rPr>
              <a:t>loudounrobotics.org</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F7F2"/>
        </a:solidFill>
      </p:bgPr>
    </p:bg>
    <p:spTree>
      <p:nvGrpSpPr>
        <p:cNvPr id="1" name=""/>
        <p:cNvGrpSpPr/>
        <p:nvPr/>
      </p:nvGrpSpPr>
      <p:grpSpPr>
        <a:xfrm>
          <a:off x="0" y="0"/>
          <a:ext cx="0" cy="0"/>
          <a:chOff x="0" y="0"/>
          <a:chExt cx="0" cy="0"/>
        </a:xfrm>
      </p:grpSpPr>
      <p:sp>
        <p:nvSpPr>
          <p:cNvPr id="2" name="Shape 0"/>
          <p:cNvSpPr/>
          <p:nvPr/>
        </p:nvSpPr>
        <p:spPr>
          <a:xfrm>
            <a:off x="502920" y="502920"/>
            <a:ext cx="201168" cy="201168"/>
          </a:xfrm>
          <a:prstGeom prst="ellipse">
            <a:avLst/>
          </a:prstGeom>
          <a:solidFill>
            <a:srgbClr val="D10165"/>
          </a:solidFill>
          <a:ln/>
        </p:spPr>
      </p:sp>
      <p:sp>
        <p:nvSpPr>
          <p:cNvPr id="3" name="Text 1"/>
          <p:cNvSpPr/>
          <p:nvPr/>
        </p:nvSpPr>
        <p:spPr>
          <a:xfrm>
            <a:off x="868680" y="457200"/>
            <a:ext cx="4572000" cy="274320"/>
          </a:xfrm>
          <a:prstGeom prst="rect">
            <a:avLst/>
          </a:prstGeom>
          <a:noFill/>
          <a:ln/>
        </p:spPr>
        <p:txBody>
          <a:bodyPr wrap="square" rtlCol="0" anchor="ctr"/>
          <a:lstStyle/>
          <a:p>
            <a:pPr indent="0" marL="0">
              <a:buNone/>
            </a:pPr>
            <a:r>
              <a:rPr lang="en-US" sz="900" b="1" spc="400" kern="0" dirty="0">
                <a:solidFill>
                  <a:srgbClr val="6B6B6B"/>
                </a:solidFill>
                <a:latin typeface="Calibri" pitchFamily="34" charset="0"/>
                <a:ea typeface="Calibri" pitchFamily="34" charset="-122"/>
                <a:cs typeface="Calibri" pitchFamily="34" charset="-120"/>
              </a:rPr>
              <a:t>LOUDOUN ROBOTICS</a:t>
            </a:r>
            <a:endParaRPr lang="en-US" sz="900" dirty="0"/>
          </a:p>
        </p:txBody>
      </p:sp>
      <p:sp>
        <p:nvSpPr>
          <p:cNvPr id="4" name="Text 2"/>
          <p:cNvSpPr/>
          <p:nvPr/>
        </p:nvSpPr>
        <p:spPr>
          <a:xfrm>
            <a:off x="548640" y="914400"/>
            <a:ext cx="7315200" cy="320040"/>
          </a:xfrm>
          <a:prstGeom prst="rect">
            <a:avLst/>
          </a:prstGeom>
          <a:noFill/>
          <a:ln/>
        </p:spPr>
        <p:txBody>
          <a:bodyPr wrap="square" rtlCol="0" anchor="ctr"/>
          <a:lstStyle/>
          <a:p>
            <a:pPr indent="0" marL="0">
              <a:buNone/>
            </a:pPr>
            <a:r>
              <a:rPr lang="en-US" sz="1100" b="1" spc="400" kern="0" dirty="0">
                <a:solidFill>
                  <a:srgbClr val="D10165"/>
                </a:solidFill>
                <a:latin typeface="Calibri" pitchFamily="34" charset="0"/>
                <a:ea typeface="Calibri" pitchFamily="34" charset="-122"/>
                <a:cs typeface="Calibri" pitchFamily="34" charset="-120"/>
              </a:rPr>
              <a:t>THE PROVEN MODEL</a:t>
            </a:r>
            <a:endParaRPr lang="en-US" sz="1100" dirty="0"/>
          </a:p>
        </p:txBody>
      </p:sp>
      <p:sp>
        <p:nvSpPr>
          <p:cNvPr id="5" name="Text 3"/>
          <p:cNvSpPr/>
          <p:nvPr/>
        </p:nvSpPr>
        <p:spPr>
          <a:xfrm>
            <a:off x="548640" y="1371600"/>
            <a:ext cx="11094415" cy="1051560"/>
          </a:xfrm>
          <a:prstGeom prst="rect">
            <a:avLst/>
          </a:prstGeom>
          <a:noFill/>
          <a:ln/>
        </p:spPr>
        <p:txBody>
          <a:bodyPr wrap="square" rtlCol="0" anchor="t"/>
          <a:lstStyle/>
          <a:p>
            <a:pPr indent="0" marL="0">
              <a:buNone/>
            </a:pPr>
            <a:r>
              <a:rPr lang="en-US" sz="3200" b="1" dirty="0">
                <a:solidFill>
                  <a:srgbClr val="1A2B4A"/>
                </a:solidFill>
                <a:latin typeface="Calibri" pitchFamily="34" charset="0"/>
                <a:ea typeface="Calibri" pitchFamily="34" charset="-122"/>
                <a:cs typeface="Calibri" pitchFamily="34" charset="-120"/>
              </a:rPr>
              <a:t>FIRST is the world's largest youth</a:t>
            </a:r>
            <a:endParaRPr lang="en-US" sz="3200" dirty="0"/>
          </a:p>
          <a:p>
            <a:pPr indent="0" marL="0">
              <a:buNone/>
            </a:pPr>
            <a:r>
              <a:rPr lang="en-US" sz="3200" b="1" dirty="0">
                <a:solidFill>
                  <a:srgbClr val="1A2B4A"/>
                </a:solidFill>
                <a:latin typeface="Calibri" pitchFamily="34" charset="0"/>
                <a:ea typeface="Calibri" pitchFamily="34" charset="-122"/>
                <a:cs typeface="Calibri" pitchFamily="34" charset="-120"/>
              </a:rPr>
              <a:t>robotics nonprofit. The pipeline works.</a:t>
            </a:r>
            <a:endParaRPr lang="en-US" sz="3200" dirty="0"/>
          </a:p>
        </p:txBody>
      </p:sp>
      <p:sp>
        <p:nvSpPr>
          <p:cNvPr id="6" name="Text 4"/>
          <p:cNvSpPr/>
          <p:nvPr/>
        </p:nvSpPr>
        <p:spPr>
          <a:xfrm>
            <a:off x="548640" y="2743200"/>
            <a:ext cx="2743200" cy="914400"/>
          </a:xfrm>
          <a:prstGeom prst="rect">
            <a:avLst/>
          </a:prstGeom>
          <a:noFill/>
          <a:ln/>
        </p:spPr>
        <p:txBody>
          <a:bodyPr wrap="square" rtlCol="0" anchor="t"/>
          <a:lstStyle/>
          <a:p>
            <a:pPr indent="0" marL="0">
              <a:buNone/>
            </a:pPr>
            <a:r>
              <a:rPr lang="en-US" sz="5600" b="1" dirty="0">
                <a:solidFill>
                  <a:srgbClr val="D10165"/>
                </a:solidFill>
                <a:latin typeface="Calibri" pitchFamily="34" charset="0"/>
                <a:ea typeface="Calibri" pitchFamily="34" charset="-122"/>
                <a:cs typeface="Calibri" pitchFamily="34" charset="-120"/>
              </a:rPr>
              <a:t>700K+</a:t>
            </a:r>
            <a:endParaRPr lang="en-US" sz="5600" dirty="0"/>
          </a:p>
        </p:txBody>
      </p:sp>
      <p:sp>
        <p:nvSpPr>
          <p:cNvPr id="7" name="Text 5"/>
          <p:cNvSpPr/>
          <p:nvPr/>
        </p:nvSpPr>
        <p:spPr>
          <a:xfrm>
            <a:off x="548640" y="3657600"/>
            <a:ext cx="2743200" cy="548640"/>
          </a:xfrm>
          <a:prstGeom prst="rect">
            <a:avLst/>
          </a:prstGeom>
          <a:noFill/>
          <a:ln/>
        </p:spPr>
        <p:txBody>
          <a:bodyPr wrap="square" rtlCol="0" anchor="t"/>
          <a:lstStyle/>
          <a:p>
            <a:pPr indent="0" marL="0">
              <a:buNone/>
            </a:pPr>
            <a:r>
              <a:rPr lang="en-US" sz="1200" dirty="0">
                <a:solidFill>
                  <a:srgbClr val="2A2A2A"/>
                </a:solidFill>
                <a:latin typeface="Calibri" pitchFamily="34" charset="0"/>
                <a:ea typeface="Calibri" pitchFamily="34" charset="-122"/>
                <a:cs typeface="Calibri" pitchFamily="34" charset="-120"/>
              </a:rPr>
              <a:t>students participating</a:t>
            </a:r>
            <a:endParaRPr lang="en-US" sz="1200" dirty="0"/>
          </a:p>
          <a:p>
            <a:pPr indent="0" marL="0">
              <a:buNone/>
            </a:pPr>
            <a:r>
              <a:rPr lang="en-US" sz="1200" dirty="0">
                <a:solidFill>
                  <a:srgbClr val="2A2A2A"/>
                </a:solidFill>
                <a:latin typeface="Calibri" pitchFamily="34" charset="0"/>
                <a:ea typeface="Calibri" pitchFamily="34" charset="-122"/>
                <a:cs typeface="Calibri" pitchFamily="34" charset="-120"/>
              </a:rPr>
              <a:t>worldwide each year</a:t>
            </a:r>
            <a:endParaRPr lang="en-US" sz="1200" dirty="0"/>
          </a:p>
        </p:txBody>
      </p:sp>
      <p:sp>
        <p:nvSpPr>
          <p:cNvPr id="8" name="Text 6"/>
          <p:cNvSpPr/>
          <p:nvPr/>
        </p:nvSpPr>
        <p:spPr>
          <a:xfrm>
            <a:off x="4206240" y="2743200"/>
            <a:ext cx="2743200" cy="914400"/>
          </a:xfrm>
          <a:prstGeom prst="rect">
            <a:avLst/>
          </a:prstGeom>
          <a:noFill/>
          <a:ln/>
        </p:spPr>
        <p:txBody>
          <a:bodyPr wrap="square" rtlCol="0" anchor="t"/>
          <a:lstStyle/>
          <a:p>
            <a:pPr indent="0" marL="0">
              <a:buNone/>
            </a:pPr>
            <a:r>
              <a:rPr lang="en-US" sz="5600" b="1" dirty="0">
                <a:solidFill>
                  <a:srgbClr val="1A2B4A"/>
                </a:solidFill>
                <a:latin typeface="Calibri" pitchFamily="34" charset="0"/>
                <a:ea typeface="Calibri" pitchFamily="34" charset="-122"/>
                <a:cs typeface="Calibri" pitchFamily="34" charset="-120"/>
              </a:rPr>
              <a:t>50+</a:t>
            </a:r>
            <a:endParaRPr lang="en-US" sz="5600" dirty="0"/>
          </a:p>
        </p:txBody>
      </p:sp>
      <p:sp>
        <p:nvSpPr>
          <p:cNvPr id="9" name="Text 7"/>
          <p:cNvSpPr/>
          <p:nvPr/>
        </p:nvSpPr>
        <p:spPr>
          <a:xfrm>
            <a:off x="4206240" y="3657600"/>
            <a:ext cx="2743200" cy="548640"/>
          </a:xfrm>
          <a:prstGeom prst="rect">
            <a:avLst/>
          </a:prstGeom>
          <a:noFill/>
          <a:ln/>
        </p:spPr>
        <p:txBody>
          <a:bodyPr wrap="square" rtlCol="0" anchor="t"/>
          <a:lstStyle/>
          <a:p>
            <a:pPr indent="0" marL="0">
              <a:buNone/>
            </a:pPr>
            <a:r>
              <a:rPr lang="en-US" sz="1200" dirty="0">
                <a:solidFill>
                  <a:srgbClr val="2A2A2A"/>
                </a:solidFill>
                <a:latin typeface="Calibri" pitchFamily="34" charset="0"/>
                <a:ea typeface="Calibri" pitchFamily="34" charset="-122"/>
                <a:cs typeface="Calibri" pitchFamily="34" charset="-120"/>
              </a:rPr>
              <a:t>countries running</a:t>
            </a:r>
            <a:endParaRPr lang="en-US" sz="1200" dirty="0"/>
          </a:p>
          <a:p>
            <a:pPr indent="0" marL="0">
              <a:buNone/>
            </a:pPr>
            <a:r>
              <a:rPr lang="en-US" sz="1200" dirty="0">
                <a:solidFill>
                  <a:srgbClr val="2A2A2A"/>
                </a:solidFill>
                <a:latin typeface="Calibri" pitchFamily="34" charset="0"/>
                <a:ea typeface="Calibri" pitchFamily="34" charset="-122"/>
                <a:cs typeface="Calibri" pitchFamily="34" charset="-120"/>
              </a:rPr>
              <a:t>FIRST programs</a:t>
            </a:r>
            <a:endParaRPr lang="en-US" sz="1200" dirty="0"/>
          </a:p>
        </p:txBody>
      </p:sp>
      <p:sp>
        <p:nvSpPr>
          <p:cNvPr id="10" name="Text 8"/>
          <p:cNvSpPr/>
          <p:nvPr/>
        </p:nvSpPr>
        <p:spPr>
          <a:xfrm>
            <a:off x="7863840" y="2743200"/>
            <a:ext cx="2743200" cy="914400"/>
          </a:xfrm>
          <a:prstGeom prst="rect">
            <a:avLst/>
          </a:prstGeom>
          <a:noFill/>
          <a:ln/>
        </p:spPr>
        <p:txBody>
          <a:bodyPr wrap="square" rtlCol="0" anchor="t"/>
          <a:lstStyle/>
          <a:p>
            <a:pPr indent="0" marL="0">
              <a:buNone/>
            </a:pPr>
            <a:r>
              <a:rPr lang="en-US" sz="5600" b="1" dirty="0">
                <a:solidFill>
                  <a:srgbClr val="F4B81F"/>
                </a:solidFill>
                <a:latin typeface="Calibri" pitchFamily="34" charset="0"/>
                <a:ea typeface="Calibri" pitchFamily="34" charset="-122"/>
                <a:cs typeface="Calibri" pitchFamily="34" charset="-120"/>
              </a:rPr>
              <a:t>$80M+</a:t>
            </a:r>
            <a:endParaRPr lang="en-US" sz="5600" dirty="0"/>
          </a:p>
        </p:txBody>
      </p:sp>
      <p:sp>
        <p:nvSpPr>
          <p:cNvPr id="11" name="Text 9"/>
          <p:cNvSpPr/>
          <p:nvPr/>
        </p:nvSpPr>
        <p:spPr>
          <a:xfrm>
            <a:off x="7863840" y="3657600"/>
            <a:ext cx="2743200" cy="548640"/>
          </a:xfrm>
          <a:prstGeom prst="rect">
            <a:avLst/>
          </a:prstGeom>
          <a:noFill/>
          <a:ln/>
        </p:spPr>
        <p:txBody>
          <a:bodyPr wrap="square" rtlCol="0" anchor="t"/>
          <a:lstStyle/>
          <a:p>
            <a:pPr indent="0" marL="0">
              <a:buNone/>
            </a:pPr>
            <a:r>
              <a:rPr lang="en-US" sz="1200" dirty="0">
                <a:solidFill>
                  <a:srgbClr val="2A2A2A"/>
                </a:solidFill>
                <a:latin typeface="Calibri" pitchFamily="34" charset="0"/>
                <a:ea typeface="Calibri" pitchFamily="34" charset="-122"/>
                <a:cs typeface="Calibri" pitchFamily="34" charset="-120"/>
              </a:rPr>
              <a:t>FIRST's scholarship pool</a:t>
            </a:r>
            <a:endParaRPr lang="en-US" sz="1200" dirty="0"/>
          </a:p>
          <a:p>
            <a:pPr indent="0" marL="0">
              <a:buNone/>
            </a:pPr>
            <a:r>
              <a:rPr lang="en-US" sz="1200" dirty="0">
                <a:solidFill>
                  <a:srgbClr val="2A2A2A"/>
                </a:solidFill>
                <a:latin typeface="Calibri" pitchFamily="34" charset="0"/>
                <a:ea typeface="Calibri" pitchFamily="34" charset="-122"/>
                <a:cs typeface="Calibri" pitchFamily="34" charset="-120"/>
              </a:rPr>
              <a:t>available to FIRST alumni each year</a:t>
            </a:r>
            <a:endParaRPr lang="en-US" sz="1200" dirty="0"/>
          </a:p>
        </p:txBody>
      </p:sp>
      <p:sp>
        <p:nvSpPr>
          <p:cNvPr id="12" name="Text 10"/>
          <p:cNvSpPr/>
          <p:nvPr/>
        </p:nvSpPr>
        <p:spPr>
          <a:xfrm>
            <a:off x="548640" y="5212080"/>
            <a:ext cx="11094415" cy="1371600"/>
          </a:xfrm>
          <a:prstGeom prst="rect">
            <a:avLst/>
          </a:prstGeom>
          <a:noFill/>
          <a:ln/>
        </p:spPr>
        <p:txBody>
          <a:bodyPr wrap="square" rtlCol="0" anchor="t"/>
          <a:lstStyle/>
          <a:p>
            <a:pPr indent="0" marL="0">
              <a:spcAft>
                <a:spcPts val="800"/>
              </a:spcAft>
              <a:buNone/>
            </a:pPr>
            <a:r>
              <a:rPr lang="en-US" sz="1400" dirty="0">
                <a:solidFill>
                  <a:srgbClr val="6B6B6B"/>
                </a:solidFill>
                <a:latin typeface="Calibri" pitchFamily="34" charset="0"/>
                <a:ea typeface="Calibri" pitchFamily="34" charset="-122"/>
                <a:cs typeface="Calibri" pitchFamily="34" charset="-120"/>
              </a:rPr>
              <a:t>FIRST's longitudinal study (Brandeis, 2020) found participants pursue STEM at significantly higher rates than peers. We're plugging Loudoun kids into a system that already works.</a:t>
            </a:r>
            <a:endParaRPr lang="en-US" sz="1400" dirty="0"/>
          </a:p>
        </p:txBody>
      </p:sp>
      <p:sp>
        <p:nvSpPr>
          <p:cNvPr id="13" name="Text 11"/>
          <p:cNvSpPr/>
          <p:nvPr/>
        </p:nvSpPr>
        <p:spPr>
          <a:xfrm>
            <a:off x="548640" y="6473952"/>
            <a:ext cx="11094415" cy="274320"/>
          </a:xfrm>
          <a:prstGeom prst="rect">
            <a:avLst/>
          </a:prstGeom>
          <a:noFill/>
          <a:ln/>
        </p:spPr>
        <p:txBody>
          <a:bodyPr wrap="square" rtlCol="0" anchor="ctr"/>
          <a:lstStyle/>
          <a:p>
            <a:pPr algn="l" indent="0" marL="0">
              <a:buNone/>
            </a:pPr>
            <a:r>
              <a:rPr lang="en-US" sz="900" i="1" dirty="0">
                <a:solidFill>
                  <a:srgbClr val="6B6B6B"/>
                </a:solidFill>
                <a:latin typeface="Calibri" pitchFamily="34" charset="0"/>
                <a:ea typeface="Calibri" pitchFamily="34" charset="-122"/>
                <a:cs typeface="Calibri" pitchFamily="34" charset="-120"/>
              </a:rPr>
              <a:t>Sources: FIRST Inspires; Brandeis longitudinal study, 2020.</a:t>
            </a:r>
            <a:endParaRPr lang="en-US" sz="900" dirty="0"/>
          </a:p>
        </p:txBody>
      </p:sp>
      <p:sp>
        <p:nvSpPr>
          <p:cNvPr id="14" name="Text 12"/>
          <p:cNvSpPr/>
          <p:nvPr/>
        </p:nvSpPr>
        <p:spPr>
          <a:xfrm>
            <a:off x="9448495" y="6473952"/>
            <a:ext cx="2194560" cy="274320"/>
          </a:xfrm>
          <a:prstGeom prst="rect">
            <a:avLst/>
          </a:prstGeom>
          <a:noFill/>
          <a:ln/>
        </p:spPr>
        <p:txBody>
          <a:bodyPr wrap="square" rtlCol="0" anchor="ctr"/>
          <a:lstStyle/>
          <a:p>
            <a:pPr algn="r" indent="0" marL="0">
              <a:buNone/>
            </a:pPr>
            <a:r>
              <a:rPr lang="en-US" sz="900" b="1" dirty="0">
                <a:solidFill>
                  <a:srgbClr val="D10165"/>
                </a:solidFill>
                <a:latin typeface="Calibri" pitchFamily="34" charset="0"/>
                <a:ea typeface="Calibri" pitchFamily="34" charset="-122"/>
                <a:cs typeface="Calibri" pitchFamily="34" charset="-120"/>
              </a:rPr>
              <a:t>loudounrobotics.org</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AF7F2"/>
        </a:solidFill>
      </p:bgPr>
    </p:bg>
    <p:spTree>
      <p:nvGrpSpPr>
        <p:cNvPr id="1" name=""/>
        <p:cNvGrpSpPr/>
        <p:nvPr/>
      </p:nvGrpSpPr>
      <p:grpSpPr>
        <a:xfrm>
          <a:off x="0" y="0"/>
          <a:ext cx="0" cy="0"/>
          <a:chOff x="0" y="0"/>
          <a:chExt cx="0" cy="0"/>
        </a:xfrm>
      </p:grpSpPr>
      <p:sp>
        <p:nvSpPr>
          <p:cNvPr id="2" name="Shape 0"/>
          <p:cNvSpPr/>
          <p:nvPr/>
        </p:nvSpPr>
        <p:spPr>
          <a:xfrm>
            <a:off x="502920" y="502920"/>
            <a:ext cx="201168" cy="201168"/>
          </a:xfrm>
          <a:prstGeom prst="ellipse">
            <a:avLst/>
          </a:prstGeom>
          <a:solidFill>
            <a:srgbClr val="D10165"/>
          </a:solidFill>
          <a:ln/>
        </p:spPr>
      </p:sp>
      <p:sp>
        <p:nvSpPr>
          <p:cNvPr id="3" name="Text 1"/>
          <p:cNvSpPr/>
          <p:nvPr/>
        </p:nvSpPr>
        <p:spPr>
          <a:xfrm>
            <a:off x="868680" y="457200"/>
            <a:ext cx="4572000" cy="274320"/>
          </a:xfrm>
          <a:prstGeom prst="rect">
            <a:avLst/>
          </a:prstGeom>
          <a:noFill/>
          <a:ln/>
        </p:spPr>
        <p:txBody>
          <a:bodyPr wrap="square" rtlCol="0" anchor="ctr"/>
          <a:lstStyle/>
          <a:p>
            <a:pPr indent="0" marL="0">
              <a:buNone/>
            </a:pPr>
            <a:r>
              <a:rPr lang="en-US" sz="900" b="1" spc="400" kern="0" dirty="0">
                <a:solidFill>
                  <a:srgbClr val="6B6B6B"/>
                </a:solidFill>
                <a:latin typeface="Calibri" pitchFamily="34" charset="0"/>
                <a:ea typeface="Calibri" pitchFamily="34" charset="-122"/>
                <a:cs typeface="Calibri" pitchFamily="34" charset="-120"/>
              </a:rPr>
              <a:t>LOUDOUN ROBOTICS</a:t>
            </a:r>
            <a:endParaRPr lang="en-US" sz="900" dirty="0"/>
          </a:p>
        </p:txBody>
      </p:sp>
      <p:sp>
        <p:nvSpPr>
          <p:cNvPr id="4" name="Text 2"/>
          <p:cNvSpPr/>
          <p:nvPr/>
        </p:nvSpPr>
        <p:spPr>
          <a:xfrm>
            <a:off x="548640" y="914400"/>
            <a:ext cx="7315200" cy="320040"/>
          </a:xfrm>
          <a:prstGeom prst="rect">
            <a:avLst/>
          </a:prstGeom>
          <a:noFill/>
          <a:ln/>
        </p:spPr>
        <p:txBody>
          <a:bodyPr wrap="square" rtlCol="0" anchor="ctr"/>
          <a:lstStyle/>
          <a:p>
            <a:pPr indent="0" marL="0">
              <a:buNone/>
            </a:pPr>
            <a:r>
              <a:rPr lang="en-US" sz="1100" b="1" spc="400" kern="0" dirty="0">
                <a:solidFill>
                  <a:srgbClr val="D10165"/>
                </a:solidFill>
                <a:latin typeface="Calibri" pitchFamily="34" charset="0"/>
                <a:ea typeface="Calibri" pitchFamily="34" charset="-122"/>
                <a:cs typeface="Calibri" pitchFamily="34" charset="-120"/>
              </a:rPr>
              <a:t>HOW WE OPERATE</a:t>
            </a:r>
            <a:endParaRPr lang="en-US" sz="1100" dirty="0"/>
          </a:p>
        </p:txBody>
      </p:sp>
      <p:sp>
        <p:nvSpPr>
          <p:cNvPr id="5" name="Text 3"/>
          <p:cNvSpPr/>
          <p:nvPr/>
        </p:nvSpPr>
        <p:spPr>
          <a:xfrm>
            <a:off x="548640" y="1371600"/>
            <a:ext cx="11094415" cy="1051560"/>
          </a:xfrm>
          <a:prstGeom prst="rect">
            <a:avLst/>
          </a:prstGeom>
          <a:noFill/>
          <a:ln/>
        </p:spPr>
        <p:txBody>
          <a:bodyPr wrap="square" rtlCol="0" anchor="t"/>
          <a:lstStyle/>
          <a:p>
            <a:pPr indent="0" marL="0">
              <a:buNone/>
            </a:pPr>
            <a:r>
              <a:rPr lang="en-US" sz="3200" b="1" dirty="0">
                <a:solidFill>
                  <a:srgbClr val="1A2B4A"/>
                </a:solidFill>
                <a:latin typeface="Calibri" pitchFamily="34" charset="0"/>
                <a:ea typeface="Calibri" pitchFamily="34" charset="-122"/>
                <a:cs typeface="Calibri" pitchFamily="34" charset="-120"/>
              </a:rPr>
              <a:t>Volunteer-run. Overhead near zero.</a:t>
            </a:r>
            <a:endParaRPr lang="en-US" sz="3200" dirty="0"/>
          </a:p>
          <a:p>
            <a:pPr indent="0" marL="0">
              <a:buNone/>
            </a:pPr>
            <a:r>
              <a:rPr lang="en-US" sz="3200" b="1" dirty="0">
                <a:solidFill>
                  <a:srgbClr val="1A2B4A"/>
                </a:solidFill>
                <a:latin typeface="Calibri" pitchFamily="34" charset="0"/>
                <a:ea typeface="Calibri" pitchFamily="34" charset="-122"/>
                <a:cs typeface="Calibri" pitchFamily="34" charset="-120"/>
              </a:rPr>
              <a:t>Every dollar we can keeps moving.</a:t>
            </a:r>
            <a:endParaRPr lang="en-US" sz="3200" dirty="0"/>
          </a:p>
        </p:txBody>
      </p:sp>
      <p:sp>
        <p:nvSpPr>
          <p:cNvPr id="6" name="Shape 4"/>
          <p:cNvSpPr/>
          <p:nvPr/>
        </p:nvSpPr>
        <p:spPr>
          <a:xfrm>
            <a:off x="548640" y="2560320"/>
            <a:ext cx="457200" cy="457200"/>
          </a:xfrm>
          <a:prstGeom prst="ellipse">
            <a:avLst/>
          </a:prstGeom>
          <a:solidFill>
            <a:srgbClr val="D10165"/>
          </a:solidFill>
          <a:ln/>
        </p:spPr>
      </p:sp>
      <p:sp>
        <p:nvSpPr>
          <p:cNvPr id="7" name="Text 5"/>
          <p:cNvSpPr/>
          <p:nvPr/>
        </p:nvSpPr>
        <p:spPr>
          <a:xfrm>
            <a:off x="548640" y="2560320"/>
            <a:ext cx="457200" cy="45720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1</a:t>
            </a:r>
            <a:endParaRPr lang="en-US" sz="1600" dirty="0"/>
          </a:p>
        </p:txBody>
      </p:sp>
      <p:sp>
        <p:nvSpPr>
          <p:cNvPr id="8" name="Text 6"/>
          <p:cNvSpPr/>
          <p:nvPr/>
        </p:nvSpPr>
        <p:spPr>
          <a:xfrm>
            <a:off x="1188720" y="2514600"/>
            <a:ext cx="7772400" cy="365760"/>
          </a:xfrm>
          <a:prstGeom prst="rect">
            <a:avLst/>
          </a:prstGeom>
          <a:noFill/>
          <a:ln/>
        </p:spPr>
        <p:txBody>
          <a:bodyPr wrap="square" rtlCol="0" anchor="ctr"/>
          <a:lstStyle/>
          <a:p>
            <a:pPr indent="0" marL="0">
              <a:buNone/>
            </a:pPr>
            <a:r>
              <a:rPr lang="en-US" sz="1600" b="1" dirty="0">
                <a:solidFill>
                  <a:srgbClr val="1A2B4A"/>
                </a:solidFill>
                <a:latin typeface="Calibri" pitchFamily="34" charset="0"/>
                <a:ea typeface="Calibri" pitchFamily="34" charset="-122"/>
                <a:cs typeface="Calibri" pitchFamily="34" charset="-120"/>
              </a:rPr>
              <a:t>No paid staff</a:t>
            </a:r>
            <a:endParaRPr lang="en-US" sz="1600" dirty="0"/>
          </a:p>
        </p:txBody>
      </p:sp>
      <p:sp>
        <p:nvSpPr>
          <p:cNvPr id="9" name="Text 7"/>
          <p:cNvSpPr/>
          <p:nvPr/>
        </p:nvSpPr>
        <p:spPr>
          <a:xfrm>
            <a:off x="1188720" y="2834640"/>
            <a:ext cx="7772400" cy="457200"/>
          </a:xfrm>
          <a:prstGeom prst="rect">
            <a:avLst/>
          </a:prstGeom>
          <a:noFill/>
          <a:ln/>
        </p:spPr>
        <p:txBody>
          <a:bodyPr wrap="square" rtlCol="0" anchor="ctr"/>
          <a:lstStyle/>
          <a:p>
            <a:pPr indent="0" marL="0">
              <a:buNone/>
            </a:pPr>
            <a:r>
              <a:rPr lang="en-US" sz="1300" dirty="0">
                <a:solidFill>
                  <a:srgbClr val="2A2A2A"/>
                </a:solidFill>
                <a:latin typeface="Calibri" pitchFamily="34" charset="0"/>
                <a:ea typeface="Calibri" pitchFamily="34" charset="-122"/>
                <a:cs typeface="Calibri" pitchFamily="34" charset="-120"/>
              </a:rPr>
              <a:t>Founder and board are unpaid. Parent coaches volunteer their time.</a:t>
            </a:r>
            <a:endParaRPr lang="en-US" sz="1300" dirty="0"/>
          </a:p>
        </p:txBody>
      </p:sp>
      <p:sp>
        <p:nvSpPr>
          <p:cNvPr id="10" name="Shape 8"/>
          <p:cNvSpPr/>
          <p:nvPr/>
        </p:nvSpPr>
        <p:spPr>
          <a:xfrm>
            <a:off x="548640" y="3657600"/>
            <a:ext cx="457200" cy="457200"/>
          </a:xfrm>
          <a:prstGeom prst="ellipse">
            <a:avLst/>
          </a:prstGeom>
          <a:solidFill>
            <a:srgbClr val="D10165"/>
          </a:solidFill>
          <a:ln/>
        </p:spPr>
      </p:sp>
      <p:sp>
        <p:nvSpPr>
          <p:cNvPr id="11" name="Text 9"/>
          <p:cNvSpPr/>
          <p:nvPr/>
        </p:nvSpPr>
        <p:spPr>
          <a:xfrm>
            <a:off x="548640" y="3657600"/>
            <a:ext cx="457200" cy="45720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2</a:t>
            </a:r>
            <a:endParaRPr lang="en-US" sz="1600" dirty="0"/>
          </a:p>
        </p:txBody>
      </p:sp>
      <p:sp>
        <p:nvSpPr>
          <p:cNvPr id="12" name="Text 10"/>
          <p:cNvSpPr/>
          <p:nvPr/>
        </p:nvSpPr>
        <p:spPr>
          <a:xfrm>
            <a:off x="1188720" y="3611880"/>
            <a:ext cx="7772400" cy="365760"/>
          </a:xfrm>
          <a:prstGeom prst="rect">
            <a:avLst/>
          </a:prstGeom>
          <a:noFill/>
          <a:ln/>
        </p:spPr>
        <p:txBody>
          <a:bodyPr wrap="square" rtlCol="0" anchor="ctr"/>
          <a:lstStyle/>
          <a:p>
            <a:pPr indent="0" marL="0">
              <a:buNone/>
            </a:pPr>
            <a:r>
              <a:rPr lang="en-US" sz="1600" b="1" dirty="0">
                <a:solidFill>
                  <a:srgbClr val="1A2B4A"/>
                </a:solidFill>
                <a:latin typeface="Calibri" pitchFamily="34" charset="0"/>
                <a:ea typeface="Calibri" pitchFamily="34" charset="-122"/>
                <a:cs typeface="Calibri" pitchFamily="34" charset="-120"/>
              </a:rPr>
              <a:t>Direct support, not overhead</a:t>
            </a:r>
            <a:endParaRPr lang="en-US" sz="1600" dirty="0"/>
          </a:p>
        </p:txBody>
      </p:sp>
      <p:sp>
        <p:nvSpPr>
          <p:cNvPr id="13" name="Text 11"/>
          <p:cNvSpPr/>
          <p:nvPr/>
        </p:nvSpPr>
        <p:spPr>
          <a:xfrm>
            <a:off x="1188720" y="3931920"/>
            <a:ext cx="7772400" cy="457200"/>
          </a:xfrm>
          <a:prstGeom prst="rect">
            <a:avLst/>
          </a:prstGeom>
          <a:noFill/>
          <a:ln/>
        </p:spPr>
        <p:txBody>
          <a:bodyPr wrap="square" rtlCol="0" anchor="ctr"/>
          <a:lstStyle/>
          <a:p>
            <a:pPr indent="0" marL="0">
              <a:buNone/>
            </a:pPr>
            <a:r>
              <a:rPr lang="en-US" sz="1300" dirty="0">
                <a:solidFill>
                  <a:srgbClr val="2A2A2A"/>
                </a:solidFill>
                <a:latin typeface="Calibri" pitchFamily="34" charset="0"/>
                <a:ea typeface="Calibri" pitchFamily="34" charset="-122"/>
                <a:cs typeface="Calibri" pitchFamily="34" charset="-120"/>
              </a:rPr>
              <a:t>Donor dollars become FLL and FTC team grants, summer camps, and community STEM events today. New program areas (Vex, AI/ML, etc.) are added as we grow. We don't operate teams ourselves.</a:t>
            </a:r>
            <a:endParaRPr lang="en-US" sz="1300" dirty="0"/>
          </a:p>
        </p:txBody>
      </p:sp>
      <p:sp>
        <p:nvSpPr>
          <p:cNvPr id="14" name="Shape 12"/>
          <p:cNvSpPr/>
          <p:nvPr/>
        </p:nvSpPr>
        <p:spPr>
          <a:xfrm>
            <a:off x="548640" y="4754880"/>
            <a:ext cx="457200" cy="457200"/>
          </a:xfrm>
          <a:prstGeom prst="ellipse">
            <a:avLst/>
          </a:prstGeom>
          <a:solidFill>
            <a:srgbClr val="D10165"/>
          </a:solidFill>
          <a:ln/>
        </p:spPr>
      </p:sp>
      <p:sp>
        <p:nvSpPr>
          <p:cNvPr id="15" name="Text 13"/>
          <p:cNvSpPr/>
          <p:nvPr/>
        </p:nvSpPr>
        <p:spPr>
          <a:xfrm>
            <a:off x="548640" y="4754880"/>
            <a:ext cx="457200" cy="45720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3</a:t>
            </a:r>
            <a:endParaRPr lang="en-US" sz="1600" dirty="0"/>
          </a:p>
        </p:txBody>
      </p:sp>
      <p:sp>
        <p:nvSpPr>
          <p:cNvPr id="16" name="Text 14"/>
          <p:cNvSpPr/>
          <p:nvPr/>
        </p:nvSpPr>
        <p:spPr>
          <a:xfrm>
            <a:off x="1188720" y="4709160"/>
            <a:ext cx="7772400" cy="365760"/>
          </a:xfrm>
          <a:prstGeom prst="rect">
            <a:avLst/>
          </a:prstGeom>
          <a:noFill/>
          <a:ln/>
        </p:spPr>
        <p:txBody>
          <a:bodyPr wrap="square" rtlCol="0" anchor="ctr"/>
          <a:lstStyle/>
          <a:p>
            <a:pPr indent="0" marL="0">
              <a:buNone/>
            </a:pPr>
            <a:r>
              <a:rPr lang="en-US" sz="1600" b="1" dirty="0">
                <a:solidFill>
                  <a:srgbClr val="1A2B4A"/>
                </a:solidFill>
                <a:latin typeface="Calibri" pitchFamily="34" charset="0"/>
                <a:ea typeface="Calibri" pitchFamily="34" charset="-122"/>
                <a:cs typeface="Calibri" pitchFamily="34" charset="-120"/>
              </a:rPr>
              <a:t>Built around access</a:t>
            </a:r>
            <a:endParaRPr lang="en-US" sz="1600" dirty="0"/>
          </a:p>
        </p:txBody>
      </p:sp>
      <p:sp>
        <p:nvSpPr>
          <p:cNvPr id="17" name="Text 15"/>
          <p:cNvSpPr/>
          <p:nvPr/>
        </p:nvSpPr>
        <p:spPr>
          <a:xfrm>
            <a:off x="1188720" y="5029200"/>
            <a:ext cx="7772400" cy="457200"/>
          </a:xfrm>
          <a:prstGeom prst="rect">
            <a:avLst/>
          </a:prstGeom>
          <a:noFill/>
          <a:ln/>
        </p:spPr>
        <p:txBody>
          <a:bodyPr wrap="square" rtlCol="0" anchor="ctr"/>
          <a:lstStyle/>
          <a:p>
            <a:pPr indent="0" marL="0">
              <a:buNone/>
            </a:pPr>
            <a:r>
              <a:rPr lang="en-US" sz="1300" dirty="0">
                <a:solidFill>
                  <a:srgbClr val="2A2A2A"/>
                </a:solidFill>
                <a:latin typeface="Calibri" pitchFamily="34" charset="0"/>
                <a:ea typeface="Calibri" pitchFamily="34" charset="-122"/>
                <a:cs typeface="Calibri" pitchFamily="34" charset="-120"/>
              </a:rPr>
              <a:t>Need-based access is part of how we evaluate every grant we award.</a:t>
            </a:r>
            <a:endParaRPr lang="en-US" sz="1300" dirty="0"/>
          </a:p>
        </p:txBody>
      </p:sp>
      <p:sp>
        <p:nvSpPr>
          <p:cNvPr id="18" name="Text 16"/>
          <p:cNvSpPr/>
          <p:nvPr/>
        </p:nvSpPr>
        <p:spPr>
          <a:xfrm>
            <a:off x="548640" y="6473952"/>
            <a:ext cx="11094415" cy="274320"/>
          </a:xfrm>
          <a:prstGeom prst="rect">
            <a:avLst/>
          </a:prstGeom>
          <a:noFill/>
          <a:ln/>
        </p:spPr>
        <p:txBody>
          <a:bodyPr wrap="square" rtlCol="0" anchor="ctr"/>
          <a:lstStyle/>
          <a:p>
            <a:pPr algn="l" indent="0" marL="0">
              <a:buNone/>
            </a:pPr>
            <a:r>
              <a:rPr lang="en-US" sz="900" i="1" dirty="0">
                <a:solidFill>
                  <a:srgbClr val="6B6B6B"/>
                </a:solidFill>
                <a:latin typeface="Calibri" pitchFamily="34" charset="0"/>
                <a:ea typeface="Calibri" pitchFamily="34" charset="-122"/>
                <a:cs typeface="Calibri" pitchFamily="34" charset="-120"/>
              </a:rPr>
              <a:t>Full operating model on the Transparency page.</a:t>
            </a:r>
            <a:endParaRPr lang="en-US" sz="900" dirty="0"/>
          </a:p>
        </p:txBody>
      </p:sp>
      <p:sp>
        <p:nvSpPr>
          <p:cNvPr id="19" name="Text 17"/>
          <p:cNvSpPr/>
          <p:nvPr/>
        </p:nvSpPr>
        <p:spPr>
          <a:xfrm>
            <a:off x="9448495" y="6473952"/>
            <a:ext cx="2194560" cy="274320"/>
          </a:xfrm>
          <a:prstGeom prst="rect">
            <a:avLst/>
          </a:prstGeom>
          <a:noFill/>
          <a:ln/>
        </p:spPr>
        <p:txBody>
          <a:bodyPr wrap="square" rtlCol="0" anchor="ctr"/>
          <a:lstStyle/>
          <a:p>
            <a:pPr algn="r" indent="0" marL="0">
              <a:buNone/>
            </a:pPr>
            <a:r>
              <a:rPr lang="en-US" sz="900" b="1" dirty="0">
                <a:solidFill>
                  <a:srgbClr val="D10165"/>
                </a:solidFill>
                <a:latin typeface="Calibri" pitchFamily="34" charset="0"/>
                <a:ea typeface="Calibri" pitchFamily="34" charset="-122"/>
                <a:cs typeface="Calibri" pitchFamily="34" charset="-120"/>
              </a:rPr>
              <a:t>loudounrobotics.org</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7F2"/>
        </a:solidFill>
      </p:bgPr>
    </p:bg>
    <p:spTree>
      <p:nvGrpSpPr>
        <p:cNvPr id="1" name=""/>
        <p:cNvGrpSpPr/>
        <p:nvPr/>
      </p:nvGrpSpPr>
      <p:grpSpPr>
        <a:xfrm>
          <a:off x="0" y="0"/>
          <a:ext cx="0" cy="0"/>
          <a:chOff x="0" y="0"/>
          <a:chExt cx="0" cy="0"/>
        </a:xfrm>
      </p:grpSpPr>
      <p:sp>
        <p:nvSpPr>
          <p:cNvPr id="2" name="Shape 0"/>
          <p:cNvSpPr/>
          <p:nvPr/>
        </p:nvSpPr>
        <p:spPr>
          <a:xfrm>
            <a:off x="502920" y="502920"/>
            <a:ext cx="201168" cy="201168"/>
          </a:xfrm>
          <a:prstGeom prst="ellipse">
            <a:avLst/>
          </a:prstGeom>
          <a:solidFill>
            <a:srgbClr val="D10165"/>
          </a:solidFill>
          <a:ln/>
        </p:spPr>
      </p:sp>
      <p:sp>
        <p:nvSpPr>
          <p:cNvPr id="3" name="Text 1"/>
          <p:cNvSpPr/>
          <p:nvPr/>
        </p:nvSpPr>
        <p:spPr>
          <a:xfrm>
            <a:off x="868680" y="457200"/>
            <a:ext cx="4572000" cy="274320"/>
          </a:xfrm>
          <a:prstGeom prst="rect">
            <a:avLst/>
          </a:prstGeom>
          <a:noFill/>
          <a:ln/>
        </p:spPr>
        <p:txBody>
          <a:bodyPr wrap="square" rtlCol="0" anchor="ctr"/>
          <a:lstStyle/>
          <a:p>
            <a:pPr indent="0" marL="0">
              <a:buNone/>
            </a:pPr>
            <a:r>
              <a:rPr lang="en-US" sz="900" b="1" spc="400" kern="0" dirty="0">
                <a:solidFill>
                  <a:srgbClr val="6B6B6B"/>
                </a:solidFill>
                <a:latin typeface="Calibri" pitchFamily="34" charset="0"/>
                <a:ea typeface="Calibri" pitchFamily="34" charset="-122"/>
                <a:cs typeface="Calibri" pitchFamily="34" charset="-120"/>
              </a:rPr>
              <a:t>LOUDOUN ROBOTICS</a:t>
            </a:r>
            <a:endParaRPr lang="en-US" sz="900" dirty="0"/>
          </a:p>
        </p:txBody>
      </p:sp>
      <p:sp>
        <p:nvSpPr>
          <p:cNvPr id="4" name="Text 2"/>
          <p:cNvSpPr/>
          <p:nvPr/>
        </p:nvSpPr>
        <p:spPr>
          <a:xfrm>
            <a:off x="548640" y="914400"/>
            <a:ext cx="7315200" cy="320040"/>
          </a:xfrm>
          <a:prstGeom prst="rect">
            <a:avLst/>
          </a:prstGeom>
          <a:noFill/>
          <a:ln/>
        </p:spPr>
        <p:txBody>
          <a:bodyPr wrap="square" rtlCol="0" anchor="ctr"/>
          <a:lstStyle/>
          <a:p>
            <a:pPr indent="0" marL="0">
              <a:buNone/>
            </a:pPr>
            <a:r>
              <a:rPr lang="en-US" sz="1100" b="1" spc="400" kern="0" dirty="0">
                <a:solidFill>
                  <a:srgbClr val="D10165"/>
                </a:solidFill>
                <a:latin typeface="Calibri" pitchFamily="34" charset="0"/>
                <a:ea typeface="Calibri" pitchFamily="34" charset="-122"/>
                <a:cs typeface="Calibri" pitchFamily="34" charset="-120"/>
              </a:rPr>
              <a:t>YEAR ONE  ·  THE RECEIPTS</a:t>
            </a:r>
            <a:endParaRPr lang="en-US" sz="1100" dirty="0"/>
          </a:p>
        </p:txBody>
      </p:sp>
      <p:sp>
        <p:nvSpPr>
          <p:cNvPr id="5" name="Text 3"/>
          <p:cNvSpPr/>
          <p:nvPr/>
        </p:nvSpPr>
        <p:spPr>
          <a:xfrm>
            <a:off x="548640" y="1371600"/>
            <a:ext cx="11094415" cy="1051560"/>
          </a:xfrm>
          <a:prstGeom prst="rect">
            <a:avLst/>
          </a:prstGeom>
          <a:noFill/>
          <a:ln/>
        </p:spPr>
        <p:txBody>
          <a:bodyPr wrap="square" rtlCol="0" anchor="t"/>
          <a:lstStyle/>
          <a:p>
            <a:pPr indent="0" marL="0">
              <a:buNone/>
            </a:pPr>
            <a:r>
              <a:rPr lang="en-US" sz="3200" b="1" dirty="0">
                <a:solidFill>
                  <a:srgbClr val="1A2B4A"/>
                </a:solidFill>
                <a:latin typeface="Calibri" pitchFamily="34" charset="0"/>
                <a:ea typeface="Calibri" pitchFamily="34" charset="-122"/>
                <a:cs typeface="Calibri" pitchFamily="34" charset="-120"/>
              </a:rPr>
              <a:t>Where we are right now.</a:t>
            </a:r>
            <a:endParaRPr lang="en-US" sz="3200" dirty="0"/>
          </a:p>
        </p:txBody>
      </p:sp>
      <p:sp>
        <p:nvSpPr>
          <p:cNvPr id="6" name="Text 4"/>
          <p:cNvSpPr/>
          <p:nvPr/>
        </p:nvSpPr>
        <p:spPr>
          <a:xfrm>
            <a:off x="548640" y="2926080"/>
            <a:ext cx="5029200" cy="274320"/>
          </a:xfrm>
          <a:prstGeom prst="rect">
            <a:avLst/>
          </a:prstGeom>
          <a:noFill/>
          <a:ln/>
        </p:spPr>
        <p:txBody>
          <a:bodyPr wrap="square" rtlCol="0" anchor="ctr"/>
          <a:lstStyle/>
          <a:p>
            <a:pPr indent="0" marL="0">
              <a:buNone/>
            </a:pPr>
            <a:r>
              <a:rPr lang="en-US" sz="1100" b="1" spc="300" kern="0" dirty="0">
                <a:solidFill>
                  <a:srgbClr val="D10165"/>
                </a:solidFill>
                <a:latin typeface="Calibri" pitchFamily="34" charset="0"/>
                <a:ea typeface="Calibri" pitchFamily="34" charset="-122"/>
                <a:cs typeface="Calibri" pitchFamily="34" charset="-120"/>
              </a:rPr>
              <a:t>MONEY IN</a:t>
            </a:r>
            <a:endParaRPr lang="en-US" sz="1100" dirty="0"/>
          </a:p>
        </p:txBody>
      </p:sp>
      <p:sp>
        <p:nvSpPr>
          <p:cNvPr id="7" name="Text 5"/>
          <p:cNvSpPr/>
          <p:nvPr/>
        </p:nvSpPr>
        <p:spPr>
          <a:xfrm>
            <a:off x="548640" y="3291840"/>
            <a:ext cx="2743200" cy="914400"/>
          </a:xfrm>
          <a:prstGeom prst="rect">
            <a:avLst/>
          </a:prstGeom>
          <a:noFill/>
          <a:ln/>
        </p:spPr>
        <p:txBody>
          <a:bodyPr wrap="square" rtlCol="0" anchor="t"/>
          <a:lstStyle/>
          <a:p>
            <a:pPr indent="0" marL="0">
              <a:buNone/>
            </a:pPr>
            <a:r>
              <a:rPr lang="en-US" sz="5600" b="1" dirty="0">
                <a:solidFill>
                  <a:srgbClr val="1A2B4A"/>
                </a:solidFill>
                <a:latin typeface="Calibri" pitchFamily="34" charset="0"/>
                <a:ea typeface="Calibri" pitchFamily="34" charset="-122"/>
                <a:cs typeface="Calibri" pitchFamily="34" charset="-120"/>
              </a:rPr>
              <a:t>$6,950</a:t>
            </a:r>
            <a:endParaRPr lang="en-US" sz="5600" dirty="0"/>
          </a:p>
        </p:txBody>
      </p:sp>
      <p:sp>
        <p:nvSpPr>
          <p:cNvPr id="8" name="Text 6"/>
          <p:cNvSpPr/>
          <p:nvPr/>
        </p:nvSpPr>
        <p:spPr>
          <a:xfrm>
            <a:off x="548640" y="4206240"/>
            <a:ext cx="2743200" cy="548640"/>
          </a:xfrm>
          <a:prstGeom prst="rect">
            <a:avLst/>
          </a:prstGeom>
          <a:noFill/>
          <a:ln/>
        </p:spPr>
        <p:txBody>
          <a:bodyPr wrap="square" rtlCol="0" anchor="t"/>
          <a:lstStyle/>
          <a:p>
            <a:pPr indent="0" marL="0">
              <a:buNone/>
            </a:pPr>
            <a:r>
              <a:rPr lang="en-US" sz="1200" dirty="0">
                <a:solidFill>
                  <a:srgbClr val="2A2A2A"/>
                </a:solidFill>
                <a:latin typeface="Calibri" pitchFamily="34" charset="0"/>
                <a:ea typeface="Calibri" pitchFamily="34" charset="-122"/>
                <a:cs typeface="Calibri" pitchFamily="34" charset="-120"/>
              </a:rPr>
              <a:t>Founder seed + community gifts</a:t>
            </a:r>
            <a:endParaRPr lang="en-US" sz="1200" dirty="0"/>
          </a:p>
        </p:txBody>
      </p:sp>
      <p:sp>
        <p:nvSpPr>
          <p:cNvPr id="9" name="Text 7"/>
          <p:cNvSpPr/>
          <p:nvPr/>
        </p:nvSpPr>
        <p:spPr>
          <a:xfrm>
            <a:off x="6400800" y="2926080"/>
            <a:ext cx="5029200" cy="274320"/>
          </a:xfrm>
          <a:prstGeom prst="rect">
            <a:avLst/>
          </a:prstGeom>
          <a:noFill/>
          <a:ln/>
        </p:spPr>
        <p:txBody>
          <a:bodyPr wrap="square" rtlCol="0" anchor="ctr"/>
          <a:lstStyle/>
          <a:p>
            <a:pPr indent="0" marL="0">
              <a:buNone/>
            </a:pPr>
            <a:r>
              <a:rPr lang="en-US" sz="1100" b="1" spc="300" kern="0" dirty="0">
                <a:solidFill>
                  <a:srgbClr val="D10165"/>
                </a:solidFill>
                <a:latin typeface="Calibri" pitchFamily="34" charset="0"/>
                <a:ea typeface="Calibri" pitchFamily="34" charset="-122"/>
                <a:cs typeface="Calibri" pitchFamily="34" charset="-120"/>
              </a:rPr>
              <a:t>MONEY OUT</a:t>
            </a:r>
            <a:endParaRPr lang="en-US" sz="1100" dirty="0"/>
          </a:p>
        </p:txBody>
      </p:sp>
      <p:sp>
        <p:nvSpPr>
          <p:cNvPr id="10" name="Text 8"/>
          <p:cNvSpPr/>
          <p:nvPr/>
        </p:nvSpPr>
        <p:spPr>
          <a:xfrm>
            <a:off x="6400800" y="3291840"/>
            <a:ext cx="2743200" cy="914400"/>
          </a:xfrm>
          <a:prstGeom prst="rect">
            <a:avLst/>
          </a:prstGeom>
          <a:noFill/>
          <a:ln/>
        </p:spPr>
        <p:txBody>
          <a:bodyPr wrap="square" rtlCol="0" anchor="t"/>
          <a:lstStyle/>
          <a:p>
            <a:pPr indent="0" marL="0">
              <a:buNone/>
            </a:pPr>
            <a:r>
              <a:rPr lang="en-US" sz="5600" b="1" dirty="0">
                <a:solidFill>
                  <a:srgbClr val="F4B81F"/>
                </a:solidFill>
                <a:latin typeface="Calibri" pitchFamily="34" charset="0"/>
                <a:ea typeface="Calibri" pitchFamily="34" charset="-122"/>
                <a:cs typeface="Calibri" pitchFamily="34" charset="-120"/>
              </a:rPr>
              <a:t>$1,750</a:t>
            </a:r>
            <a:endParaRPr lang="en-US" sz="5600" dirty="0"/>
          </a:p>
        </p:txBody>
      </p:sp>
      <p:sp>
        <p:nvSpPr>
          <p:cNvPr id="11" name="Text 9"/>
          <p:cNvSpPr/>
          <p:nvPr/>
        </p:nvSpPr>
        <p:spPr>
          <a:xfrm>
            <a:off x="6400800" y="4206240"/>
            <a:ext cx="2743200" cy="548640"/>
          </a:xfrm>
          <a:prstGeom prst="rect">
            <a:avLst/>
          </a:prstGeom>
          <a:noFill/>
          <a:ln/>
        </p:spPr>
        <p:txBody>
          <a:bodyPr wrap="square" rtlCol="0" anchor="t"/>
          <a:lstStyle/>
          <a:p>
            <a:pPr indent="0" marL="0">
              <a:buNone/>
            </a:pPr>
            <a:r>
              <a:rPr lang="en-US" sz="1200" dirty="0">
                <a:solidFill>
                  <a:srgbClr val="2A2A2A"/>
                </a:solidFill>
                <a:latin typeface="Calibri" pitchFamily="34" charset="0"/>
                <a:ea typeface="Calibri" pitchFamily="34" charset="-122"/>
                <a:cs typeface="Calibri" pitchFamily="34" charset="-120"/>
              </a:rPr>
              <a:t>Across two Loudoun community FTC teams: Short Circuit ($250, 2025) and Circuit Breakers ($250 in 2025 + $1,250 in 2026–27)</a:t>
            </a:r>
            <a:endParaRPr lang="en-US" sz="1200" dirty="0"/>
          </a:p>
        </p:txBody>
      </p:sp>
      <p:sp>
        <p:nvSpPr>
          <p:cNvPr id="12" name="Shape 10"/>
          <p:cNvSpPr/>
          <p:nvPr/>
        </p:nvSpPr>
        <p:spPr>
          <a:xfrm>
            <a:off x="548640" y="5029200"/>
            <a:ext cx="11094415" cy="1188720"/>
          </a:xfrm>
          <a:prstGeom prst="rect">
            <a:avLst/>
          </a:prstGeom>
          <a:solidFill>
            <a:srgbClr val="1A2B4A"/>
          </a:solidFill>
          <a:ln/>
        </p:spPr>
      </p:sp>
      <p:sp>
        <p:nvSpPr>
          <p:cNvPr id="13" name="Text 11"/>
          <p:cNvSpPr/>
          <p:nvPr/>
        </p:nvSpPr>
        <p:spPr>
          <a:xfrm>
            <a:off x="822960" y="5120640"/>
            <a:ext cx="4572000" cy="274320"/>
          </a:xfrm>
          <a:prstGeom prst="rect">
            <a:avLst/>
          </a:prstGeom>
          <a:noFill/>
          <a:ln/>
        </p:spPr>
        <p:txBody>
          <a:bodyPr wrap="square" rtlCol="0" anchor="ctr"/>
          <a:lstStyle/>
          <a:p>
            <a:pPr indent="0" marL="0">
              <a:buNone/>
            </a:pPr>
            <a:r>
              <a:rPr lang="en-US" sz="1100" b="1" spc="400" kern="0" dirty="0">
                <a:solidFill>
                  <a:srgbClr val="F4B81F"/>
                </a:solidFill>
                <a:latin typeface="Calibri" pitchFamily="34" charset="0"/>
                <a:ea typeface="Calibri" pitchFamily="34" charset="-122"/>
                <a:cs typeface="Calibri" pitchFamily="34" charset="-120"/>
              </a:rPr>
              <a:t>RESERVES</a:t>
            </a:r>
            <a:endParaRPr lang="en-US" sz="1100" dirty="0"/>
          </a:p>
        </p:txBody>
      </p:sp>
      <p:sp>
        <p:nvSpPr>
          <p:cNvPr id="14" name="Text 12"/>
          <p:cNvSpPr/>
          <p:nvPr/>
        </p:nvSpPr>
        <p:spPr>
          <a:xfrm>
            <a:off x="822960" y="5394960"/>
            <a:ext cx="3657600" cy="777240"/>
          </a:xfrm>
          <a:prstGeom prst="rect">
            <a:avLst/>
          </a:prstGeom>
          <a:noFill/>
          <a:ln/>
        </p:spPr>
        <p:txBody>
          <a:bodyPr wrap="square" rtlCol="0" anchor="ctr"/>
          <a:lstStyle/>
          <a:p>
            <a:pPr indent="0" marL="0">
              <a:buNone/>
            </a:pPr>
            <a:r>
              <a:rPr lang="en-US" sz="3800" b="1" dirty="0">
                <a:solidFill>
                  <a:srgbClr val="FFFFFF"/>
                </a:solidFill>
                <a:latin typeface="Calibri" pitchFamily="34" charset="0"/>
                <a:ea typeface="Calibri" pitchFamily="34" charset="-122"/>
                <a:cs typeface="Calibri" pitchFamily="34" charset="-120"/>
              </a:rPr>
              <a:t>$5,200</a:t>
            </a:r>
            <a:endParaRPr lang="en-US" sz="3800" dirty="0"/>
          </a:p>
        </p:txBody>
      </p:sp>
      <p:sp>
        <p:nvSpPr>
          <p:cNvPr id="15" name="Text 13"/>
          <p:cNvSpPr/>
          <p:nvPr/>
        </p:nvSpPr>
        <p:spPr>
          <a:xfrm>
            <a:off x="5029200" y="5166360"/>
            <a:ext cx="6400800" cy="1005840"/>
          </a:xfrm>
          <a:prstGeom prst="rect">
            <a:avLst/>
          </a:prstGeom>
          <a:noFill/>
          <a:ln/>
        </p:spPr>
        <p:txBody>
          <a:bodyPr wrap="square" rtlCol="0" anchor="ctr"/>
          <a:lstStyle/>
          <a:p>
            <a:pPr indent="0" marL="0">
              <a:buNone/>
            </a:pPr>
            <a:r>
              <a:rPr lang="en-US" sz="1300" dirty="0">
                <a:solidFill>
                  <a:srgbClr val="B8C5DD"/>
                </a:solidFill>
                <a:latin typeface="Calibri" pitchFamily="34" charset="0"/>
                <a:ea typeface="Calibri" pitchFamily="34" charset="-122"/>
                <a:cs typeface="Calibri" pitchFamily="34" charset="-120"/>
              </a:rPr>
              <a:t>Held for the Fall 2026 grant cycle: new team grants, kits, registration, and program expansion.</a:t>
            </a:r>
            <a:endParaRPr lang="en-US" sz="1300" dirty="0"/>
          </a:p>
        </p:txBody>
      </p:sp>
      <p:sp>
        <p:nvSpPr>
          <p:cNvPr id="16" name="Text 14"/>
          <p:cNvSpPr/>
          <p:nvPr/>
        </p:nvSpPr>
        <p:spPr>
          <a:xfrm>
            <a:off x="548640" y="6473952"/>
            <a:ext cx="11094415" cy="274320"/>
          </a:xfrm>
          <a:prstGeom prst="rect">
            <a:avLst/>
          </a:prstGeom>
          <a:noFill/>
          <a:ln/>
        </p:spPr>
        <p:txBody>
          <a:bodyPr wrap="square" rtlCol="0" anchor="ctr"/>
          <a:lstStyle/>
          <a:p>
            <a:pPr algn="l" indent="0" marL="0">
              <a:buNone/>
            </a:pPr>
            <a:r>
              <a:rPr lang="en-US" sz="900" i="1" dirty="0">
                <a:solidFill>
                  <a:srgbClr val="6B6B6B"/>
                </a:solidFill>
                <a:latin typeface="Calibri" pitchFamily="34" charset="0"/>
                <a:ea typeface="Calibri" pitchFamily="34" charset="-122"/>
                <a:cs typeface="Calibri" pitchFamily="34" charset="-120"/>
              </a:rPr>
              <a:t>Live financial summary at loudounrobotics.org/transparency.</a:t>
            </a:r>
            <a:endParaRPr lang="en-US" sz="900" dirty="0"/>
          </a:p>
        </p:txBody>
      </p:sp>
      <p:sp>
        <p:nvSpPr>
          <p:cNvPr id="17" name="Text 15"/>
          <p:cNvSpPr/>
          <p:nvPr/>
        </p:nvSpPr>
        <p:spPr>
          <a:xfrm>
            <a:off x="9448495" y="6473952"/>
            <a:ext cx="2194560" cy="274320"/>
          </a:xfrm>
          <a:prstGeom prst="rect">
            <a:avLst/>
          </a:prstGeom>
          <a:noFill/>
          <a:ln/>
        </p:spPr>
        <p:txBody>
          <a:bodyPr wrap="square" rtlCol="0" anchor="ctr"/>
          <a:lstStyle/>
          <a:p>
            <a:pPr algn="r" indent="0" marL="0">
              <a:buNone/>
            </a:pPr>
            <a:r>
              <a:rPr lang="en-US" sz="900" b="1" dirty="0">
                <a:solidFill>
                  <a:srgbClr val="D10165"/>
                </a:solidFill>
                <a:latin typeface="Calibri" pitchFamily="34" charset="0"/>
                <a:ea typeface="Calibri" pitchFamily="34" charset="-122"/>
                <a:cs typeface="Calibri" pitchFamily="34" charset="-120"/>
              </a:rPr>
              <a:t>loudounrobotics.org</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AF7F2"/>
        </a:solidFill>
      </p:bgPr>
    </p:bg>
    <p:spTree>
      <p:nvGrpSpPr>
        <p:cNvPr id="1" name=""/>
        <p:cNvGrpSpPr/>
        <p:nvPr/>
      </p:nvGrpSpPr>
      <p:grpSpPr>
        <a:xfrm>
          <a:off x="0" y="0"/>
          <a:ext cx="0" cy="0"/>
          <a:chOff x="0" y="0"/>
          <a:chExt cx="0" cy="0"/>
        </a:xfrm>
      </p:grpSpPr>
      <p:sp>
        <p:nvSpPr>
          <p:cNvPr id="2" name="Shape 0"/>
          <p:cNvSpPr/>
          <p:nvPr/>
        </p:nvSpPr>
        <p:spPr>
          <a:xfrm>
            <a:off x="502920" y="502920"/>
            <a:ext cx="201168" cy="201168"/>
          </a:xfrm>
          <a:prstGeom prst="ellipse">
            <a:avLst/>
          </a:prstGeom>
          <a:solidFill>
            <a:srgbClr val="D10165"/>
          </a:solidFill>
          <a:ln/>
        </p:spPr>
      </p:sp>
      <p:sp>
        <p:nvSpPr>
          <p:cNvPr id="3" name="Text 1"/>
          <p:cNvSpPr/>
          <p:nvPr/>
        </p:nvSpPr>
        <p:spPr>
          <a:xfrm>
            <a:off x="868680" y="457200"/>
            <a:ext cx="4572000" cy="274320"/>
          </a:xfrm>
          <a:prstGeom prst="rect">
            <a:avLst/>
          </a:prstGeom>
          <a:noFill/>
          <a:ln/>
        </p:spPr>
        <p:txBody>
          <a:bodyPr wrap="square" rtlCol="0" anchor="ctr"/>
          <a:lstStyle/>
          <a:p>
            <a:pPr indent="0" marL="0">
              <a:buNone/>
            </a:pPr>
            <a:r>
              <a:rPr lang="en-US" sz="900" b="1" spc="400" kern="0" dirty="0">
                <a:solidFill>
                  <a:srgbClr val="6B6B6B"/>
                </a:solidFill>
                <a:latin typeface="Calibri" pitchFamily="34" charset="0"/>
                <a:ea typeface="Calibri" pitchFamily="34" charset="-122"/>
                <a:cs typeface="Calibri" pitchFamily="34" charset="-120"/>
              </a:rPr>
              <a:t>LOUDOUN ROBOTICS</a:t>
            </a:r>
            <a:endParaRPr lang="en-US" sz="900" dirty="0"/>
          </a:p>
        </p:txBody>
      </p:sp>
      <p:sp>
        <p:nvSpPr>
          <p:cNvPr id="4" name="Text 2"/>
          <p:cNvSpPr/>
          <p:nvPr/>
        </p:nvSpPr>
        <p:spPr>
          <a:xfrm>
            <a:off x="548640" y="914400"/>
            <a:ext cx="7315200" cy="320040"/>
          </a:xfrm>
          <a:prstGeom prst="rect">
            <a:avLst/>
          </a:prstGeom>
          <a:noFill/>
          <a:ln/>
        </p:spPr>
        <p:txBody>
          <a:bodyPr wrap="square" rtlCol="0" anchor="ctr"/>
          <a:lstStyle/>
          <a:p>
            <a:pPr indent="0" marL="0">
              <a:buNone/>
            </a:pPr>
            <a:r>
              <a:rPr lang="en-US" sz="1100" b="1" spc="400" kern="0" dirty="0">
                <a:solidFill>
                  <a:srgbClr val="D10165"/>
                </a:solidFill>
                <a:latin typeface="Calibri" pitchFamily="34" charset="0"/>
                <a:ea typeface="Calibri" pitchFamily="34" charset="-122"/>
                <a:cs typeface="Calibri" pitchFamily="34" charset="-120"/>
              </a:rPr>
              <a:t>WHERE YOUR DOLLAR GOES</a:t>
            </a:r>
            <a:endParaRPr lang="en-US" sz="1100" dirty="0"/>
          </a:p>
        </p:txBody>
      </p:sp>
      <p:sp>
        <p:nvSpPr>
          <p:cNvPr id="5" name="Text 3"/>
          <p:cNvSpPr/>
          <p:nvPr/>
        </p:nvSpPr>
        <p:spPr>
          <a:xfrm>
            <a:off x="548640" y="1371600"/>
            <a:ext cx="11094415" cy="1051560"/>
          </a:xfrm>
          <a:prstGeom prst="rect">
            <a:avLst/>
          </a:prstGeom>
          <a:noFill/>
          <a:ln/>
        </p:spPr>
        <p:txBody>
          <a:bodyPr wrap="square" rtlCol="0" anchor="t"/>
          <a:lstStyle/>
          <a:p>
            <a:pPr indent="0" marL="0">
              <a:buNone/>
            </a:pPr>
            <a:r>
              <a:rPr lang="en-US" sz="3200" b="1" dirty="0">
                <a:solidFill>
                  <a:srgbClr val="1A2B4A"/>
                </a:solidFill>
                <a:latin typeface="Calibri" pitchFamily="34" charset="0"/>
                <a:ea typeface="Calibri" pitchFamily="34" charset="-122"/>
                <a:cs typeface="Calibri" pitchFamily="34" charset="-120"/>
              </a:rPr>
              <a:t>Every gift is a kid in robotics. Specifically.</a:t>
            </a:r>
            <a:endParaRPr lang="en-US" sz="3200" dirty="0"/>
          </a:p>
        </p:txBody>
      </p:sp>
      <p:sp>
        <p:nvSpPr>
          <p:cNvPr id="6" name="Shape 4"/>
          <p:cNvSpPr/>
          <p:nvPr/>
        </p:nvSpPr>
        <p:spPr>
          <a:xfrm>
            <a:off x="548640" y="3017520"/>
            <a:ext cx="3337560" cy="3200400"/>
          </a:xfrm>
          <a:prstGeom prst="rect">
            <a:avLst/>
          </a:prstGeom>
          <a:solidFill>
            <a:srgbClr val="FFFFFF"/>
          </a:solidFill>
          <a:ln w="12700">
            <a:solidFill>
              <a:srgbClr val="E8E8E8"/>
            </a:solidFill>
            <a:prstDash val="solid"/>
          </a:ln>
        </p:spPr>
      </p:sp>
      <p:sp>
        <p:nvSpPr>
          <p:cNvPr id="7" name="Shape 5"/>
          <p:cNvSpPr/>
          <p:nvPr/>
        </p:nvSpPr>
        <p:spPr>
          <a:xfrm>
            <a:off x="548640" y="3017520"/>
            <a:ext cx="3337560" cy="109728"/>
          </a:xfrm>
          <a:prstGeom prst="rect">
            <a:avLst/>
          </a:prstGeom>
          <a:solidFill>
            <a:srgbClr val="D10165"/>
          </a:solidFill>
          <a:ln/>
        </p:spPr>
      </p:sp>
      <p:sp>
        <p:nvSpPr>
          <p:cNvPr id="8" name="Text 6"/>
          <p:cNvSpPr/>
          <p:nvPr/>
        </p:nvSpPr>
        <p:spPr>
          <a:xfrm>
            <a:off x="777240" y="3246120"/>
            <a:ext cx="2926080" cy="777240"/>
          </a:xfrm>
          <a:prstGeom prst="rect">
            <a:avLst/>
          </a:prstGeom>
          <a:noFill/>
          <a:ln/>
        </p:spPr>
        <p:txBody>
          <a:bodyPr wrap="square" rtlCol="0" anchor="ctr"/>
          <a:lstStyle/>
          <a:p>
            <a:pPr indent="0" marL="0">
              <a:buNone/>
            </a:pPr>
            <a:r>
              <a:rPr lang="en-US" sz="3200" b="1" dirty="0">
                <a:solidFill>
                  <a:srgbClr val="D10165"/>
                </a:solidFill>
                <a:latin typeface="Calibri" pitchFamily="34" charset="0"/>
                <a:ea typeface="Calibri" pitchFamily="34" charset="-122"/>
                <a:cs typeface="Calibri" pitchFamily="34" charset="-120"/>
              </a:rPr>
              <a:t>$1,000</a:t>
            </a:r>
            <a:endParaRPr lang="en-US" sz="3200" dirty="0"/>
          </a:p>
        </p:txBody>
      </p:sp>
      <p:sp>
        <p:nvSpPr>
          <p:cNvPr id="9" name="Text 7"/>
          <p:cNvSpPr/>
          <p:nvPr/>
        </p:nvSpPr>
        <p:spPr>
          <a:xfrm>
            <a:off x="777240" y="4023360"/>
            <a:ext cx="2926080" cy="274320"/>
          </a:xfrm>
          <a:prstGeom prst="rect">
            <a:avLst/>
          </a:prstGeom>
          <a:noFill/>
          <a:ln/>
        </p:spPr>
        <p:txBody>
          <a:bodyPr wrap="square" rtlCol="0" anchor="ctr"/>
          <a:lstStyle/>
          <a:p>
            <a:pPr indent="0" marL="0">
              <a:buNone/>
            </a:pPr>
            <a:r>
              <a:rPr lang="en-US" sz="1100" b="1" spc="400" kern="0" dirty="0">
                <a:solidFill>
                  <a:srgbClr val="2A2A2A"/>
                </a:solidFill>
                <a:latin typeface="Calibri" pitchFamily="34" charset="0"/>
                <a:ea typeface="Calibri" pitchFamily="34" charset="-122"/>
                <a:cs typeface="Calibri" pitchFamily="34" charset="-120"/>
              </a:rPr>
              <a:t>TEAM SPONSOR</a:t>
            </a:r>
            <a:endParaRPr lang="en-US" sz="1100" dirty="0"/>
          </a:p>
        </p:txBody>
      </p:sp>
      <p:sp>
        <p:nvSpPr>
          <p:cNvPr id="10" name="Text 8"/>
          <p:cNvSpPr/>
          <p:nvPr/>
        </p:nvSpPr>
        <p:spPr>
          <a:xfrm>
            <a:off x="777240" y="4343400"/>
            <a:ext cx="2926080" cy="1828800"/>
          </a:xfrm>
          <a:prstGeom prst="rect">
            <a:avLst/>
          </a:prstGeom>
          <a:noFill/>
          <a:ln/>
        </p:spPr>
        <p:txBody>
          <a:bodyPr wrap="square" rtlCol="0" anchor="t"/>
          <a:lstStyle/>
          <a:p>
            <a:pPr indent="0" marL="0">
              <a:buNone/>
            </a:pPr>
            <a:r>
              <a:rPr lang="en-US" sz="1200" dirty="0">
                <a:solidFill>
                  <a:srgbClr val="2A2A2A"/>
                </a:solidFill>
                <a:latin typeface="Calibri" pitchFamily="34" charset="0"/>
                <a:ea typeface="Calibri" pitchFamily="34" charset="-122"/>
                <a:cs typeface="Calibri" pitchFamily="34" charset="-120"/>
              </a:rPr>
              <a:t>Funds a full season for a new FLL team at a Loudoun school: kit, FIRST registration, first-year supplies. Recognition on our sponsors page.</a:t>
            </a:r>
            <a:endParaRPr lang="en-US" sz="1200" dirty="0"/>
          </a:p>
        </p:txBody>
      </p:sp>
      <p:sp>
        <p:nvSpPr>
          <p:cNvPr id="11" name="Shape 9"/>
          <p:cNvSpPr/>
          <p:nvPr/>
        </p:nvSpPr>
        <p:spPr>
          <a:xfrm>
            <a:off x="4434840" y="3017520"/>
            <a:ext cx="3337560" cy="3200400"/>
          </a:xfrm>
          <a:prstGeom prst="rect">
            <a:avLst/>
          </a:prstGeom>
          <a:solidFill>
            <a:srgbClr val="FFFFFF"/>
          </a:solidFill>
          <a:ln w="12700">
            <a:solidFill>
              <a:srgbClr val="E8E8E8"/>
            </a:solidFill>
            <a:prstDash val="solid"/>
          </a:ln>
        </p:spPr>
      </p:sp>
      <p:sp>
        <p:nvSpPr>
          <p:cNvPr id="12" name="Shape 10"/>
          <p:cNvSpPr/>
          <p:nvPr/>
        </p:nvSpPr>
        <p:spPr>
          <a:xfrm>
            <a:off x="4434840" y="3017520"/>
            <a:ext cx="3337560" cy="109728"/>
          </a:xfrm>
          <a:prstGeom prst="rect">
            <a:avLst/>
          </a:prstGeom>
          <a:solidFill>
            <a:srgbClr val="1A2B4A"/>
          </a:solidFill>
          <a:ln/>
        </p:spPr>
      </p:sp>
      <p:sp>
        <p:nvSpPr>
          <p:cNvPr id="13" name="Text 11"/>
          <p:cNvSpPr/>
          <p:nvPr/>
        </p:nvSpPr>
        <p:spPr>
          <a:xfrm>
            <a:off x="4663440" y="3246120"/>
            <a:ext cx="2926080" cy="777240"/>
          </a:xfrm>
          <a:prstGeom prst="rect">
            <a:avLst/>
          </a:prstGeom>
          <a:noFill/>
          <a:ln/>
        </p:spPr>
        <p:txBody>
          <a:bodyPr wrap="square" rtlCol="0" anchor="ctr"/>
          <a:lstStyle/>
          <a:p>
            <a:pPr indent="0" marL="0">
              <a:buNone/>
            </a:pPr>
            <a:r>
              <a:rPr lang="en-US" sz="3200" b="1" dirty="0">
                <a:solidFill>
                  <a:srgbClr val="1A2B4A"/>
                </a:solidFill>
                <a:latin typeface="Calibri" pitchFamily="34" charset="0"/>
                <a:ea typeface="Calibri" pitchFamily="34" charset="-122"/>
                <a:cs typeface="Calibri" pitchFamily="34" charset="-120"/>
              </a:rPr>
              <a:t>$5,000</a:t>
            </a:r>
            <a:endParaRPr lang="en-US" sz="3200" dirty="0"/>
          </a:p>
        </p:txBody>
      </p:sp>
      <p:sp>
        <p:nvSpPr>
          <p:cNvPr id="14" name="Text 12"/>
          <p:cNvSpPr/>
          <p:nvPr/>
        </p:nvSpPr>
        <p:spPr>
          <a:xfrm>
            <a:off x="4663440" y="4023360"/>
            <a:ext cx="2926080" cy="274320"/>
          </a:xfrm>
          <a:prstGeom prst="rect">
            <a:avLst/>
          </a:prstGeom>
          <a:noFill/>
          <a:ln/>
        </p:spPr>
        <p:txBody>
          <a:bodyPr wrap="square" rtlCol="0" anchor="ctr"/>
          <a:lstStyle/>
          <a:p>
            <a:pPr indent="0" marL="0">
              <a:buNone/>
            </a:pPr>
            <a:r>
              <a:rPr lang="en-US" sz="1100" b="1" spc="400" kern="0" dirty="0">
                <a:solidFill>
                  <a:srgbClr val="2A2A2A"/>
                </a:solidFill>
                <a:latin typeface="Calibri" pitchFamily="34" charset="0"/>
                <a:ea typeface="Calibri" pitchFamily="34" charset="-122"/>
                <a:cs typeface="Calibri" pitchFamily="34" charset="-120"/>
              </a:rPr>
              <a:t>SCHOOL PARTNER</a:t>
            </a:r>
            <a:endParaRPr lang="en-US" sz="1100" dirty="0"/>
          </a:p>
        </p:txBody>
      </p:sp>
      <p:sp>
        <p:nvSpPr>
          <p:cNvPr id="15" name="Text 13"/>
          <p:cNvSpPr/>
          <p:nvPr/>
        </p:nvSpPr>
        <p:spPr>
          <a:xfrm>
            <a:off x="4663440" y="4343400"/>
            <a:ext cx="2926080" cy="1828800"/>
          </a:xfrm>
          <a:prstGeom prst="rect">
            <a:avLst/>
          </a:prstGeom>
          <a:noFill/>
          <a:ln/>
        </p:spPr>
        <p:txBody>
          <a:bodyPr wrap="square" rtlCol="0" anchor="t"/>
          <a:lstStyle/>
          <a:p>
            <a:pPr indent="0" marL="0">
              <a:buNone/>
            </a:pPr>
            <a:r>
              <a:rPr lang="en-US" sz="1200" dirty="0">
                <a:solidFill>
                  <a:srgbClr val="2A2A2A"/>
                </a:solidFill>
                <a:latin typeface="Calibri" pitchFamily="34" charset="0"/>
                <a:ea typeface="Calibri" pitchFamily="34" charset="-122"/>
                <a:cs typeface="Calibri" pitchFamily="34" charset="-120"/>
              </a:rPr>
              <a:t>Funds an entire school's robotics program for the year — multi-team support, mentor matching, named recognition.</a:t>
            </a:r>
            <a:endParaRPr lang="en-US" sz="1200" dirty="0"/>
          </a:p>
        </p:txBody>
      </p:sp>
      <p:sp>
        <p:nvSpPr>
          <p:cNvPr id="16" name="Shape 14"/>
          <p:cNvSpPr/>
          <p:nvPr/>
        </p:nvSpPr>
        <p:spPr>
          <a:xfrm>
            <a:off x="8321040" y="3017520"/>
            <a:ext cx="3337560" cy="3200400"/>
          </a:xfrm>
          <a:prstGeom prst="rect">
            <a:avLst/>
          </a:prstGeom>
          <a:solidFill>
            <a:srgbClr val="FFFFFF"/>
          </a:solidFill>
          <a:ln w="12700">
            <a:solidFill>
              <a:srgbClr val="E8E8E8"/>
            </a:solidFill>
            <a:prstDash val="solid"/>
          </a:ln>
        </p:spPr>
      </p:sp>
      <p:sp>
        <p:nvSpPr>
          <p:cNvPr id="17" name="Shape 15"/>
          <p:cNvSpPr/>
          <p:nvPr/>
        </p:nvSpPr>
        <p:spPr>
          <a:xfrm>
            <a:off x="8321040" y="3017520"/>
            <a:ext cx="3337560" cy="109728"/>
          </a:xfrm>
          <a:prstGeom prst="rect">
            <a:avLst/>
          </a:prstGeom>
          <a:solidFill>
            <a:srgbClr val="F4B81F"/>
          </a:solidFill>
          <a:ln/>
        </p:spPr>
      </p:sp>
      <p:sp>
        <p:nvSpPr>
          <p:cNvPr id="18" name="Text 16"/>
          <p:cNvSpPr/>
          <p:nvPr/>
        </p:nvSpPr>
        <p:spPr>
          <a:xfrm>
            <a:off x="8549640" y="3246120"/>
            <a:ext cx="2926080" cy="777240"/>
          </a:xfrm>
          <a:prstGeom prst="rect">
            <a:avLst/>
          </a:prstGeom>
          <a:noFill/>
          <a:ln/>
        </p:spPr>
        <p:txBody>
          <a:bodyPr wrap="square" rtlCol="0" anchor="ctr"/>
          <a:lstStyle/>
          <a:p>
            <a:pPr indent="0" marL="0">
              <a:buNone/>
            </a:pPr>
            <a:r>
              <a:rPr lang="en-US" sz="3200" b="1" dirty="0">
                <a:solidFill>
                  <a:srgbClr val="F4B81F"/>
                </a:solidFill>
                <a:latin typeface="Calibri" pitchFamily="34" charset="0"/>
                <a:ea typeface="Calibri" pitchFamily="34" charset="-122"/>
                <a:cs typeface="Calibri" pitchFamily="34" charset="-120"/>
              </a:rPr>
              <a:t>$25,000</a:t>
            </a:r>
            <a:endParaRPr lang="en-US" sz="3200" dirty="0"/>
          </a:p>
        </p:txBody>
      </p:sp>
      <p:sp>
        <p:nvSpPr>
          <p:cNvPr id="19" name="Text 17"/>
          <p:cNvSpPr/>
          <p:nvPr/>
        </p:nvSpPr>
        <p:spPr>
          <a:xfrm>
            <a:off x="8549640" y="4023360"/>
            <a:ext cx="2926080" cy="274320"/>
          </a:xfrm>
          <a:prstGeom prst="rect">
            <a:avLst/>
          </a:prstGeom>
          <a:noFill/>
          <a:ln/>
        </p:spPr>
        <p:txBody>
          <a:bodyPr wrap="square" rtlCol="0" anchor="ctr"/>
          <a:lstStyle/>
          <a:p>
            <a:pPr indent="0" marL="0">
              <a:buNone/>
            </a:pPr>
            <a:r>
              <a:rPr lang="en-US" sz="1100" b="1" spc="400" kern="0" dirty="0">
                <a:solidFill>
                  <a:srgbClr val="2A2A2A"/>
                </a:solidFill>
                <a:latin typeface="Calibri" pitchFamily="34" charset="0"/>
                <a:ea typeface="Calibri" pitchFamily="34" charset="-122"/>
                <a:cs typeface="Calibri" pitchFamily="34" charset="-120"/>
              </a:rPr>
              <a:t>REGION CHAMPION</a:t>
            </a:r>
            <a:endParaRPr lang="en-US" sz="1100" dirty="0"/>
          </a:p>
        </p:txBody>
      </p:sp>
      <p:sp>
        <p:nvSpPr>
          <p:cNvPr id="20" name="Text 18"/>
          <p:cNvSpPr/>
          <p:nvPr/>
        </p:nvSpPr>
        <p:spPr>
          <a:xfrm>
            <a:off x="8549640" y="4343400"/>
            <a:ext cx="2926080" cy="1828800"/>
          </a:xfrm>
          <a:prstGeom prst="rect">
            <a:avLst/>
          </a:prstGeom>
          <a:noFill/>
          <a:ln/>
        </p:spPr>
        <p:txBody>
          <a:bodyPr wrap="square" rtlCol="0" anchor="t"/>
          <a:lstStyle/>
          <a:p>
            <a:pPr indent="0" marL="0">
              <a:buNone/>
            </a:pPr>
            <a:r>
              <a:rPr lang="en-US" sz="1200" dirty="0">
                <a:solidFill>
                  <a:srgbClr val="2A2A2A"/>
                </a:solidFill>
                <a:latin typeface="Calibri" pitchFamily="34" charset="0"/>
                <a:ea typeface="Calibri" pitchFamily="34" charset="-122"/>
                <a:cs typeface="Calibri" pitchFamily="34" charset="-120"/>
              </a:rPr>
              <a:t>Multi-year underwriting of robotics across a school cluster. Named recognition and custom partnership terms.</a:t>
            </a:r>
            <a:endParaRPr lang="en-US" sz="1200" dirty="0"/>
          </a:p>
        </p:txBody>
      </p:sp>
      <p:sp>
        <p:nvSpPr>
          <p:cNvPr id="21" name="Text 19"/>
          <p:cNvSpPr/>
          <p:nvPr/>
        </p:nvSpPr>
        <p:spPr>
          <a:xfrm>
            <a:off x="548640" y="6473952"/>
            <a:ext cx="11094415" cy="274320"/>
          </a:xfrm>
          <a:prstGeom prst="rect">
            <a:avLst/>
          </a:prstGeom>
          <a:noFill/>
          <a:ln/>
        </p:spPr>
        <p:txBody>
          <a:bodyPr wrap="square" rtlCol="0" anchor="ctr"/>
          <a:lstStyle/>
          <a:p>
            <a:pPr algn="l" indent="0" marL="0">
              <a:buNone/>
            </a:pPr>
            <a:r>
              <a:rPr lang="en-US" sz="900" i="1" dirty="0">
                <a:solidFill>
                  <a:srgbClr val="6B6B6B"/>
                </a:solidFill>
                <a:latin typeface="Calibri" pitchFamily="34" charset="0"/>
                <a:ea typeface="Calibri" pitchFamily="34" charset="-122"/>
                <a:cs typeface="Calibri" pitchFamily="34" charset="-120"/>
              </a:rPr>
              <a:t>Custom corporate partnerships available — sponsor@loudounrobotics.org.</a:t>
            </a:r>
            <a:endParaRPr lang="en-US" sz="900" dirty="0"/>
          </a:p>
        </p:txBody>
      </p:sp>
      <p:sp>
        <p:nvSpPr>
          <p:cNvPr id="22" name="Text 20"/>
          <p:cNvSpPr/>
          <p:nvPr/>
        </p:nvSpPr>
        <p:spPr>
          <a:xfrm>
            <a:off x="9448495" y="6473952"/>
            <a:ext cx="2194560" cy="274320"/>
          </a:xfrm>
          <a:prstGeom prst="rect">
            <a:avLst/>
          </a:prstGeom>
          <a:noFill/>
          <a:ln/>
        </p:spPr>
        <p:txBody>
          <a:bodyPr wrap="square" rtlCol="0" anchor="ctr"/>
          <a:lstStyle/>
          <a:p>
            <a:pPr algn="r" indent="0" marL="0">
              <a:buNone/>
            </a:pPr>
            <a:r>
              <a:rPr lang="en-US" sz="900" b="1" dirty="0">
                <a:solidFill>
                  <a:srgbClr val="D10165"/>
                </a:solidFill>
                <a:latin typeface="Calibri" pitchFamily="34" charset="0"/>
                <a:ea typeface="Calibri" pitchFamily="34" charset="-122"/>
                <a:cs typeface="Calibri" pitchFamily="34" charset="-120"/>
              </a:rPr>
              <a:t>loudounrobotics.org</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7F2"/>
        </a:solidFill>
      </p:bgPr>
    </p:bg>
    <p:spTree>
      <p:nvGrpSpPr>
        <p:cNvPr id="1" name=""/>
        <p:cNvGrpSpPr/>
        <p:nvPr/>
      </p:nvGrpSpPr>
      <p:grpSpPr>
        <a:xfrm>
          <a:off x="0" y="0"/>
          <a:ext cx="0" cy="0"/>
          <a:chOff x="0" y="0"/>
          <a:chExt cx="0" cy="0"/>
        </a:xfrm>
      </p:grpSpPr>
      <p:sp>
        <p:nvSpPr>
          <p:cNvPr id="2" name="Shape 0"/>
          <p:cNvSpPr/>
          <p:nvPr/>
        </p:nvSpPr>
        <p:spPr>
          <a:xfrm>
            <a:off x="502920" y="502920"/>
            <a:ext cx="201168" cy="201168"/>
          </a:xfrm>
          <a:prstGeom prst="ellipse">
            <a:avLst/>
          </a:prstGeom>
          <a:solidFill>
            <a:srgbClr val="D10165"/>
          </a:solidFill>
          <a:ln/>
        </p:spPr>
      </p:sp>
      <p:sp>
        <p:nvSpPr>
          <p:cNvPr id="3" name="Text 1"/>
          <p:cNvSpPr/>
          <p:nvPr/>
        </p:nvSpPr>
        <p:spPr>
          <a:xfrm>
            <a:off x="868680" y="457200"/>
            <a:ext cx="4572000" cy="274320"/>
          </a:xfrm>
          <a:prstGeom prst="rect">
            <a:avLst/>
          </a:prstGeom>
          <a:noFill/>
          <a:ln/>
        </p:spPr>
        <p:txBody>
          <a:bodyPr wrap="square" rtlCol="0" anchor="ctr"/>
          <a:lstStyle/>
          <a:p>
            <a:pPr indent="0" marL="0">
              <a:buNone/>
            </a:pPr>
            <a:r>
              <a:rPr lang="en-US" sz="900" b="1" spc="400" kern="0" dirty="0">
                <a:solidFill>
                  <a:srgbClr val="6B6B6B"/>
                </a:solidFill>
                <a:latin typeface="Calibri" pitchFamily="34" charset="0"/>
                <a:ea typeface="Calibri" pitchFamily="34" charset="-122"/>
                <a:cs typeface="Calibri" pitchFamily="34" charset="-120"/>
              </a:rPr>
              <a:t>LOUDOUN ROBOTICS</a:t>
            </a:r>
            <a:endParaRPr lang="en-US" sz="900" dirty="0"/>
          </a:p>
        </p:txBody>
      </p:sp>
      <p:sp>
        <p:nvSpPr>
          <p:cNvPr id="4" name="Text 2"/>
          <p:cNvSpPr/>
          <p:nvPr/>
        </p:nvSpPr>
        <p:spPr>
          <a:xfrm>
            <a:off x="548640" y="914400"/>
            <a:ext cx="7315200" cy="320040"/>
          </a:xfrm>
          <a:prstGeom prst="rect">
            <a:avLst/>
          </a:prstGeom>
          <a:noFill/>
          <a:ln/>
        </p:spPr>
        <p:txBody>
          <a:bodyPr wrap="square" rtlCol="0" anchor="ctr"/>
          <a:lstStyle/>
          <a:p>
            <a:pPr indent="0" marL="0">
              <a:buNone/>
            </a:pPr>
            <a:r>
              <a:rPr lang="en-US" sz="1100" b="1" spc="400" kern="0" dirty="0">
                <a:solidFill>
                  <a:srgbClr val="D10165"/>
                </a:solidFill>
                <a:latin typeface="Calibri" pitchFamily="34" charset="0"/>
                <a:ea typeface="Calibri" pitchFamily="34" charset="-122"/>
                <a:cs typeface="Calibri" pitchFamily="34" charset="-120"/>
              </a:rPr>
              <a:t>WHY YOU, WHY NOW</a:t>
            </a:r>
            <a:endParaRPr lang="en-US" sz="1100" dirty="0"/>
          </a:p>
        </p:txBody>
      </p:sp>
      <p:sp>
        <p:nvSpPr>
          <p:cNvPr id="5" name="Text 3"/>
          <p:cNvSpPr/>
          <p:nvPr/>
        </p:nvSpPr>
        <p:spPr>
          <a:xfrm>
            <a:off x="548640" y="1371600"/>
            <a:ext cx="11094415" cy="1051560"/>
          </a:xfrm>
          <a:prstGeom prst="rect">
            <a:avLst/>
          </a:prstGeom>
          <a:noFill/>
          <a:ln/>
        </p:spPr>
        <p:txBody>
          <a:bodyPr wrap="square" rtlCol="0" anchor="t"/>
          <a:lstStyle/>
          <a:p>
            <a:pPr indent="0" marL="0">
              <a:buNone/>
            </a:pPr>
            <a:r>
              <a:rPr lang="en-US" sz="3200" b="1" dirty="0">
                <a:solidFill>
                  <a:srgbClr val="1A2B4A"/>
                </a:solidFill>
                <a:latin typeface="Calibri" pitchFamily="34" charset="0"/>
                <a:ea typeface="Calibri" pitchFamily="34" charset="-122"/>
                <a:cs typeface="Calibri" pitchFamily="34" charset="-120"/>
              </a:rPr>
              <a:t>Your future workforce</a:t>
            </a:r>
            <a:endParaRPr lang="en-US" sz="3200" dirty="0"/>
          </a:p>
          <a:p>
            <a:pPr indent="0" marL="0">
              <a:buNone/>
            </a:pPr>
            <a:r>
              <a:rPr lang="en-US" sz="3200" b="1" dirty="0">
                <a:solidFill>
                  <a:srgbClr val="1A2B4A"/>
                </a:solidFill>
                <a:latin typeface="Calibri" pitchFamily="34" charset="0"/>
                <a:ea typeface="Calibri" pitchFamily="34" charset="-122"/>
                <a:cs typeface="Calibri" pitchFamily="34" charset="-120"/>
              </a:rPr>
              <a:t>is in our classrooms.</a:t>
            </a:r>
            <a:endParaRPr lang="en-US" sz="3200" dirty="0"/>
          </a:p>
        </p:txBody>
      </p:sp>
      <p:sp>
        <p:nvSpPr>
          <p:cNvPr id="6" name="Text 4"/>
          <p:cNvSpPr/>
          <p:nvPr/>
        </p:nvSpPr>
        <p:spPr>
          <a:xfrm>
            <a:off x="548640" y="2926080"/>
            <a:ext cx="6858000" cy="1371600"/>
          </a:xfrm>
          <a:prstGeom prst="rect">
            <a:avLst/>
          </a:prstGeom>
          <a:noFill/>
          <a:ln/>
        </p:spPr>
        <p:txBody>
          <a:bodyPr wrap="square" rtlCol="0" anchor="t"/>
          <a:lstStyle/>
          <a:p>
            <a:pPr indent="0" marL="0">
              <a:spcAft>
                <a:spcPts val="800"/>
              </a:spcAft>
              <a:buNone/>
            </a:pPr>
            <a:r>
              <a:rPr lang="en-US" sz="1600" dirty="0">
                <a:solidFill>
                  <a:srgbClr val="2A2A2A"/>
                </a:solidFill>
                <a:latin typeface="Calibri" pitchFamily="34" charset="0"/>
                <a:ea typeface="Calibri" pitchFamily="34" charset="-122"/>
                <a:cs typeface="Calibri" pitchFamily="34" charset="-120"/>
              </a:rPr>
              <a:t>If your company hires engineers, software developers, technicians, or operations staff in Loudoun — these are the kids who will fill those roles ten years from now.</a:t>
            </a:r>
            <a:endParaRPr lang="en-US" sz="1600" dirty="0"/>
          </a:p>
          <a:p>
            <a:pPr indent="0" marL="0">
              <a:spcAft>
                <a:spcPts val="800"/>
              </a:spcAft>
              <a:buNone/>
            </a:pPr>
            <a:endParaRPr lang="en-US" sz="1600" dirty="0"/>
          </a:p>
          <a:p>
            <a:pPr indent="0" marL="0">
              <a:spcAft>
                <a:spcPts val="800"/>
              </a:spcAft>
              <a:buNone/>
            </a:pPr>
            <a:r>
              <a:rPr lang="en-US" sz="1600" dirty="0">
                <a:solidFill>
                  <a:srgbClr val="2A2A2A"/>
                </a:solidFill>
                <a:latin typeface="Calibri" pitchFamily="34" charset="0"/>
                <a:ea typeface="Calibri" pitchFamily="34" charset="-122"/>
                <a:cs typeface="Calibri" pitchFamily="34" charset="-120"/>
              </a:rPr>
              <a:t>Local, visible, and tax-deductible. Sponsorship dollars stay in Loudoun, funding programs your employees' families directly benefit from.</a:t>
            </a:r>
            <a:endParaRPr lang="en-US" sz="1600" dirty="0"/>
          </a:p>
        </p:txBody>
      </p:sp>
      <p:sp>
        <p:nvSpPr>
          <p:cNvPr id="7" name="Shape 5"/>
          <p:cNvSpPr/>
          <p:nvPr/>
        </p:nvSpPr>
        <p:spPr>
          <a:xfrm>
            <a:off x="7680960" y="2834640"/>
            <a:ext cx="4023360" cy="3383280"/>
          </a:xfrm>
          <a:prstGeom prst="rect">
            <a:avLst/>
          </a:prstGeom>
          <a:solidFill>
            <a:srgbClr val="1A2B4A"/>
          </a:solidFill>
          <a:ln/>
        </p:spPr>
      </p:sp>
      <p:sp>
        <p:nvSpPr>
          <p:cNvPr id="8" name="Text 6"/>
          <p:cNvSpPr/>
          <p:nvPr/>
        </p:nvSpPr>
        <p:spPr>
          <a:xfrm>
            <a:off x="7863840" y="3017520"/>
            <a:ext cx="3657600" cy="274320"/>
          </a:xfrm>
          <a:prstGeom prst="rect">
            <a:avLst/>
          </a:prstGeom>
          <a:noFill/>
          <a:ln/>
        </p:spPr>
        <p:txBody>
          <a:bodyPr wrap="square" rtlCol="0" anchor="ctr"/>
          <a:lstStyle/>
          <a:p>
            <a:pPr indent="0" marL="0">
              <a:buNone/>
            </a:pPr>
            <a:r>
              <a:rPr lang="en-US" sz="1100" b="1" spc="400" kern="0" dirty="0">
                <a:solidFill>
                  <a:srgbClr val="F4B81F"/>
                </a:solidFill>
                <a:latin typeface="Calibri" pitchFamily="34" charset="0"/>
                <a:ea typeface="Calibri" pitchFamily="34" charset="-122"/>
                <a:cs typeface="Calibri" pitchFamily="34" charset="-120"/>
              </a:rPr>
              <a:t>RECOGNITION</a:t>
            </a:r>
            <a:endParaRPr lang="en-US" sz="1100" dirty="0"/>
          </a:p>
        </p:txBody>
      </p:sp>
      <p:sp>
        <p:nvSpPr>
          <p:cNvPr id="9" name="Text 7"/>
          <p:cNvSpPr/>
          <p:nvPr/>
        </p:nvSpPr>
        <p:spPr>
          <a:xfrm>
            <a:off x="7863840" y="3429000"/>
            <a:ext cx="3657600" cy="457200"/>
          </a:xfrm>
          <a:prstGeom prst="rect">
            <a:avLst/>
          </a:prstGeom>
          <a:noFill/>
          <a:ln/>
        </p:spPr>
        <p:txBody>
          <a:bodyPr wrap="square" rtlCol="0" anchor="ctr"/>
          <a:lstStyle/>
          <a:p>
            <a:pPr indent="0" marL="0">
              <a:buNone/>
            </a:pPr>
            <a:r>
              <a:rPr lang="en-US" sz="1300" dirty="0">
                <a:solidFill>
                  <a:srgbClr val="FFFFFF"/>
                </a:solidFill>
                <a:latin typeface="Calibri" pitchFamily="34" charset="0"/>
                <a:ea typeface="Calibri" pitchFamily="34" charset="-122"/>
                <a:cs typeface="Calibri" pitchFamily="34" charset="-120"/>
              </a:rPr>
              <a:t>•  Logo on our website's sponsors page</a:t>
            </a:r>
            <a:endParaRPr lang="en-US" sz="1300" dirty="0"/>
          </a:p>
        </p:txBody>
      </p:sp>
      <p:sp>
        <p:nvSpPr>
          <p:cNvPr id="10" name="Text 8"/>
          <p:cNvSpPr/>
          <p:nvPr/>
        </p:nvSpPr>
        <p:spPr>
          <a:xfrm>
            <a:off x="7863840" y="3931920"/>
            <a:ext cx="3657600" cy="457200"/>
          </a:xfrm>
          <a:prstGeom prst="rect">
            <a:avLst/>
          </a:prstGeom>
          <a:noFill/>
          <a:ln/>
        </p:spPr>
        <p:txBody>
          <a:bodyPr wrap="square" rtlCol="0" anchor="ctr"/>
          <a:lstStyle/>
          <a:p>
            <a:pPr indent="0" marL="0">
              <a:buNone/>
            </a:pPr>
            <a:r>
              <a:rPr lang="en-US" sz="1300" dirty="0">
                <a:solidFill>
                  <a:srgbClr val="FFFFFF"/>
                </a:solidFill>
                <a:latin typeface="Calibri" pitchFamily="34" charset="0"/>
                <a:ea typeface="Calibri" pitchFamily="34" charset="-122"/>
                <a:cs typeface="Calibri" pitchFamily="34" charset="-120"/>
              </a:rPr>
              <a:t>•  Annual report inclusion</a:t>
            </a:r>
            <a:endParaRPr lang="en-US" sz="1300" dirty="0"/>
          </a:p>
        </p:txBody>
      </p:sp>
      <p:sp>
        <p:nvSpPr>
          <p:cNvPr id="11" name="Text 9"/>
          <p:cNvSpPr/>
          <p:nvPr/>
        </p:nvSpPr>
        <p:spPr>
          <a:xfrm>
            <a:off x="7863840" y="4434840"/>
            <a:ext cx="3657600" cy="457200"/>
          </a:xfrm>
          <a:prstGeom prst="rect">
            <a:avLst/>
          </a:prstGeom>
          <a:noFill/>
          <a:ln/>
        </p:spPr>
        <p:txBody>
          <a:bodyPr wrap="square" rtlCol="0" anchor="ctr"/>
          <a:lstStyle/>
          <a:p>
            <a:pPr indent="0" marL="0">
              <a:buNone/>
            </a:pPr>
            <a:r>
              <a:rPr lang="en-US" sz="1300" dirty="0">
                <a:solidFill>
                  <a:srgbClr val="FFFFFF"/>
                </a:solidFill>
                <a:latin typeface="Calibri" pitchFamily="34" charset="0"/>
                <a:ea typeface="Calibri" pitchFamily="34" charset="-122"/>
                <a:cs typeface="Calibri" pitchFamily="34" charset="-120"/>
              </a:rPr>
              <a:t>•  Event signage at sponsored programs</a:t>
            </a:r>
            <a:endParaRPr lang="en-US" sz="1300" dirty="0"/>
          </a:p>
        </p:txBody>
      </p:sp>
      <p:sp>
        <p:nvSpPr>
          <p:cNvPr id="12" name="Text 10"/>
          <p:cNvSpPr/>
          <p:nvPr/>
        </p:nvSpPr>
        <p:spPr>
          <a:xfrm>
            <a:off x="7863840" y="4937760"/>
            <a:ext cx="3657600" cy="457200"/>
          </a:xfrm>
          <a:prstGeom prst="rect">
            <a:avLst/>
          </a:prstGeom>
          <a:noFill/>
          <a:ln/>
        </p:spPr>
        <p:txBody>
          <a:bodyPr wrap="square" rtlCol="0" anchor="ctr"/>
          <a:lstStyle/>
          <a:p>
            <a:pPr indent="0" marL="0">
              <a:buNone/>
            </a:pPr>
            <a:r>
              <a:rPr lang="en-US" sz="1300" dirty="0">
                <a:solidFill>
                  <a:srgbClr val="FFFFFF"/>
                </a:solidFill>
                <a:latin typeface="Calibri" pitchFamily="34" charset="0"/>
                <a:ea typeface="Calibri" pitchFamily="34" charset="-122"/>
                <a:cs typeface="Calibri" pitchFamily="34" charset="-120"/>
              </a:rPr>
              <a:t>•  Tax-deductible to the full extent</a:t>
            </a:r>
            <a:endParaRPr lang="en-US" sz="1300" dirty="0"/>
          </a:p>
        </p:txBody>
      </p:sp>
      <p:sp>
        <p:nvSpPr>
          <p:cNvPr id="13" name="Text 11"/>
          <p:cNvSpPr/>
          <p:nvPr/>
        </p:nvSpPr>
        <p:spPr>
          <a:xfrm>
            <a:off x="7863840" y="5440680"/>
            <a:ext cx="3657600" cy="457200"/>
          </a:xfrm>
          <a:prstGeom prst="rect">
            <a:avLst/>
          </a:prstGeom>
          <a:noFill/>
          <a:ln/>
        </p:spPr>
        <p:txBody>
          <a:bodyPr wrap="square" rtlCol="0" anchor="ctr"/>
          <a:lstStyle/>
          <a:p>
            <a:pPr indent="0" marL="0">
              <a:buNone/>
            </a:pPr>
            <a:r>
              <a:rPr lang="en-US" sz="1300" dirty="0">
                <a:solidFill>
                  <a:srgbClr val="FFFFFF"/>
                </a:solidFill>
                <a:latin typeface="Calibri" pitchFamily="34" charset="0"/>
                <a:ea typeface="Calibri" pitchFamily="34" charset="-122"/>
                <a:cs typeface="Calibri" pitchFamily="34" charset="-120"/>
              </a:rPr>
              <a:t>•  Local press coverage</a:t>
            </a:r>
            <a:endParaRPr lang="en-US" sz="1300" dirty="0"/>
          </a:p>
        </p:txBody>
      </p:sp>
      <p:sp>
        <p:nvSpPr>
          <p:cNvPr id="14" name="Text 12"/>
          <p:cNvSpPr/>
          <p:nvPr/>
        </p:nvSpPr>
        <p:spPr>
          <a:xfrm>
            <a:off x="548640" y="6473952"/>
            <a:ext cx="11094415" cy="274320"/>
          </a:xfrm>
          <a:prstGeom prst="rect">
            <a:avLst/>
          </a:prstGeom>
          <a:noFill/>
          <a:ln/>
        </p:spPr>
        <p:txBody>
          <a:bodyPr wrap="square" rtlCol="0" anchor="ctr"/>
          <a:lstStyle/>
          <a:p>
            <a:pPr algn="l" indent="0" marL="0">
              <a:buNone/>
            </a:pPr>
            <a:endParaRPr lang="en-US" sz="900" dirty="0"/>
          </a:p>
        </p:txBody>
      </p:sp>
      <p:sp>
        <p:nvSpPr>
          <p:cNvPr id="15" name="Text 13"/>
          <p:cNvSpPr/>
          <p:nvPr/>
        </p:nvSpPr>
        <p:spPr>
          <a:xfrm>
            <a:off x="9448495" y="6473952"/>
            <a:ext cx="2194560" cy="274320"/>
          </a:xfrm>
          <a:prstGeom prst="rect">
            <a:avLst/>
          </a:prstGeom>
          <a:noFill/>
          <a:ln/>
        </p:spPr>
        <p:txBody>
          <a:bodyPr wrap="square" rtlCol="0" anchor="ctr"/>
          <a:lstStyle/>
          <a:p>
            <a:pPr algn="r" indent="0" marL="0">
              <a:buNone/>
            </a:pPr>
            <a:r>
              <a:rPr lang="en-US" sz="900" b="1" dirty="0">
                <a:solidFill>
                  <a:srgbClr val="D10165"/>
                </a:solidFill>
                <a:latin typeface="Calibri" pitchFamily="34" charset="0"/>
                <a:ea typeface="Calibri" pitchFamily="34" charset="-122"/>
                <a:cs typeface="Calibri" pitchFamily="34" charset="-120"/>
              </a:rPr>
              <a:t>loudounrobotics.org</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AF7F2"/>
        </a:solidFill>
      </p:bgPr>
    </p:bg>
    <p:spTree>
      <p:nvGrpSpPr>
        <p:cNvPr id="1" name=""/>
        <p:cNvGrpSpPr/>
        <p:nvPr/>
      </p:nvGrpSpPr>
      <p:grpSpPr>
        <a:xfrm>
          <a:off x="0" y="0"/>
          <a:ext cx="0" cy="0"/>
          <a:chOff x="0" y="0"/>
          <a:chExt cx="0" cy="0"/>
        </a:xfrm>
      </p:grpSpPr>
      <p:sp>
        <p:nvSpPr>
          <p:cNvPr id="2" name="Shape 0"/>
          <p:cNvSpPr/>
          <p:nvPr/>
        </p:nvSpPr>
        <p:spPr>
          <a:xfrm>
            <a:off x="502920" y="502920"/>
            <a:ext cx="201168" cy="201168"/>
          </a:xfrm>
          <a:prstGeom prst="ellipse">
            <a:avLst/>
          </a:prstGeom>
          <a:solidFill>
            <a:srgbClr val="D10165"/>
          </a:solidFill>
          <a:ln/>
        </p:spPr>
      </p:sp>
      <p:sp>
        <p:nvSpPr>
          <p:cNvPr id="3" name="Text 1"/>
          <p:cNvSpPr/>
          <p:nvPr/>
        </p:nvSpPr>
        <p:spPr>
          <a:xfrm>
            <a:off x="868680" y="457200"/>
            <a:ext cx="4572000" cy="274320"/>
          </a:xfrm>
          <a:prstGeom prst="rect">
            <a:avLst/>
          </a:prstGeom>
          <a:noFill/>
          <a:ln/>
        </p:spPr>
        <p:txBody>
          <a:bodyPr wrap="square" rtlCol="0" anchor="ctr"/>
          <a:lstStyle/>
          <a:p>
            <a:pPr indent="0" marL="0">
              <a:buNone/>
            </a:pPr>
            <a:r>
              <a:rPr lang="en-US" sz="900" b="1" spc="400" kern="0" dirty="0">
                <a:solidFill>
                  <a:srgbClr val="6B6B6B"/>
                </a:solidFill>
                <a:latin typeface="Calibri" pitchFamily="34" charset="0"/>
                <a:ea typeface="Calibri" pitchFamily="34" charset="-122"/>
                <a:cs typeface="Calibri" pitchFamily="34" charset="-120"/>
              </a:rPr>
              <a:t>LOUDOUN ROBOTICS</a:t>
            </a:r>
            <a:endParaRPr lang="en-US" sz="900" dirty="0"/>
          </a:p>
        </p:txBody>
      </p:sp>
      <p:sp>
        <p:nvSpPr>
          <p:cNvPr id="4" name="Text 2"/>
          <p:cNvSpPr/>
          <p:nvPr/>
        </p:nvSpPr>
        <p:spPr>
          <a:xfrm>
            <a:off x="548640" y="914400"/>
            <a:ext cx="7315200" cy="320040"/>
          </a:xfrm>
          <a:prstGeom prst="rect">
            <a:avLst/>
          </a:prstGeom>
          <a:noFill/>
          <a:ln/>
        </p:spPr>
        <p:txBody>
          <a:bodyPr wrap="square" rtlCol="0" anchor="ctr"/>
          <a:lstStyle/>
          <a:p>
            <a:pPr indent="0" marL="0">
              <a:buNone/>
            </a:pPr>
            <a:r>
              <a:rPr lang="en-US" sz="1100" b="1" spc="400" kern="0" dirty="0">
                <a:solidFill>
                  <a:srgbClr val="D10165"/>
                </a:solidFill>
                <a:latin typeface="Calibri" pitchFamily="34" charset="0"/>
                <a:ea typeface="Calibri" pitchFamily="34" charset="-122"/>
                <a:cs typeface="Calibri" pitchFamily="34" charset="-120"/>
              </a:rPr>
              <a:t>THE FOUNDER  ·  THE BOARD</a:t>
            </a:r>
            <a:endParaRPr lang="en-US" sz="1100" dirty="0"/>
          </a:p>
        </p:txBody>
      </p:sp>
      <p:sp>
        <p:nvSpPr>
          <p:cNvPr id="5" name="Text 3"/>
          <p:cNvSpPr/>
          <p:nvPr/>
        </p:nvSpPr>
        <p:spPr>
          <a:xfrm>
            <a:off x="548640" y="1371600"/>
            <a:ext cx="11094415" cy="1051560"/>
          </a:xfrm>
          <a:prstGeom prst="rect">
            <a:avLst/>
          </a:prstGeom>
          <a:noFill/>
          <a:ln/>
        </p:spPr>
        <p:txBody>
          <a:bodyPr wrap="square" rtlCol="0" anchor="t"/>
          <a:lstStyle/>
          <a:p>
            <a:pPr indent="0" marL="0">
              <a:buNone/>
            </a:pPr>
            <a:r>
              <a:rPr lang="en-US" sz="3200" b="1" dirty="0">
                <a:solidFill>
                  <a:srgbClr val="1A2B4A"/>
                </a:solidFill>
                <a:latin typeface="Calibri" pitchFamily="34" charset="0"/>
                <a:ea typeface="Calibri" pitchFamily="34" charset="-122"/>
                <a:cs typeface="Calibri" pitchFamily="34" charset="-120"/>
              </a:rPr>
              <a:t>Built by a parent. Backed by a community.</a:t>
            </a:r>
            <a:endParaRPr lang="en-US" sz="3200" dirty="0"/>
          </a:p>
        </p:txBody>
      </p:sp>
      <p:sp>
        <p:nvSpPr>
          <p:cNvPr id="6" name="Text 4"/>
          <p:cNvSpPr/>
          <p:nvPr/>
        </p:nvSpPr>
        <p:spPr>
          <a:xfrm>
            <a:off x="548640" y="2926080"/>
            <a:ext cx="11094415" cy="1280160"/>
          </a:xfrm>
          <a:prstGeom prst="rect">
            <a:avLst/>
          </a:prstGeom>
          <a:noFill/>
          <a:ln/>
        </p:spPr>
        <p:txBody>
          <a:bodyPr wrap="square" rtlCol="0" anchor="t"/>
          <a:lstStyle/>
          <a:p>
            <a:pPr indent="0" marL="0">
              <a:spcAft>
                <a:spcPts val="800"/>
              </a:spcAft>
              <a:buNone/>
            </a:pPr>
            <a:r>
              <a:rPr lang="en-US" sz="1400" dirty="0">
                <a:solidFill>
                  <a:srgbClr val="2A2A2A"/>
                </a:solidFill>
                <a:latin typeface="Calibri" pitchFamily="34" charset="0"/>
                <a:ea typeface="Calibri" pitchFamily="34" charset="-122"/>
                <a:cs typeface="Calibri" pitchFamily="34" charset="-120"/>
              </a:rPr>
              <a:t>Loudoun Robotics was founded by a parent in the Loudoun County tech community who couldn't find an entry point into FIRST robotics for their child. Instead of waiting, they registered a 501(c)(3) and started funding teams.</a:t>
            </a:r>
            <a:endParaRPr lang="en-US" sz="1400" dirty="0"/>
          </a:p>
          <a:p>
            <a:pPr indent="0" marL="0">
              <a:spcAft>
                <a:spcPts val="800"/>
              </a:spcAft>
              <a:buNone/>
            </a:pPr>
            <a:endParaRPr lang="en-US" sz="1400" dirty="0"/>
          </a:p>
          <a:p>
            <a:pPr indent="0" marL="0">
              <a:spcAft>
                <a:spcPts val="800"/>
              </a:spcAft>
              <a:buNone/>
            </a:pPr>
            <a:r>
              <a:rPr lang="en-US" sz="1400" dirty="0">
                <a:solidFill>
                  <a:srgbClr val="2A2A2A"/>
                </a:solidFill>
                <a:latin typeface="Calibri" pitchFamily="34" charset="0"/>
                <a:ea typeface="Calibri" pitchFamily="34" charset="-122"/>
                <a:cs typeface="Calibri" pitchFamily="34" charset="-120"/>
              </a:rPr>
              <a:t>Founding board (in formation): the founder + Joel Thangaraj. Additional Loudoun community members are being seated through 2026.</a:t>
            </a:r>
            <a:endParaRPr lang="en-US" sz="1400" dirty="0"/>
          </a:p>
        </p:txBody>
      </p:sp>
      <p:sp>
        <p:nvSpPr>
          <p:cNvPr id="7" name="Shape 5"/>
          <p:cNvSpPr/>
          <p:nvPr/>
        </p:nvSpPr>
        <p:spPr>
          <a:xfrm>
            <a:off x="548640" y="4206240"/>
            <a:ext cx="3611880" cy="1371600"/>
          </a:xfrm>
          <a:prstGeom prst="rect">
            <a:avLst/>
          </a:prstGeom>
          <a:solidFill>
            <a:srgbClr val="FFFFFF"/>
          </a:solidFill>
          <a:ln w="12700">
            <a:solidFill>
              <a:srgbClr val="E8E8E8"/>
            </a:solidFill>
            <a:prstDash val="solid"/>
          </a:ln>
        </p:spPr>
      </p:sp>
      <p:sp>
        <p:nvSpPr>
          <p:cNvPr id="8" name="Shape 6"/>
          <p:cNvSpPr/>
          <p:nvPr/>
        </p:nvSpPr>
        <p:spPr>
          <a:xfrm>
            <a:off x="548640" y="4206240"/>
            <a:ext cx="91440" cy="1371600"/>
          </a:xfrm>
          <a:prstGeom prst="rect">
            <a:avLst/>
          </a:prstGeom>
          <a:solidFill>
            <a:srgbClr val="D10165"/>
          </a:solidFill>
          <a:ln/>
        </p:spPr>
      </p:sp>
      <p:sp>
        <p:nvSpPr>
          <p:cNvPr id="9" name="Text 7"/>
          <p:cNvSpPr/>
          <p:nvPr/>
        </p:nvSpPr>
        <p:spPr>
          <a:xfrm>
            <a:off x="777240" y="4343400"/>
            <a:ext cx="3291840" cy="365760"/>
          </a:xfrm>
          <a:prstGeom prst="rect">
            <a:avLst/>
          </a:prstGeom>
          <a:noFill/>
          <a:ln/>
        </p:spPr>
        <p:txBody>
          <a:bodyPr wrap="square" rtlCol="0" anchor="ctr"/>
          <a:lstStyle/>
          <a:p>
            <a:pPr indent="0" marL="0">
              <a:buNone/>
            </a:pPr>
            <a:r>
              <a:rPr lang="en-US" sz="1600" b="1" dirty="0">
                <a:solidFill>
                  <a:srgbClr val="1A2B4A"/>
                </a:solidFill>
                <a:latin typeface="Calibri" pitchFamily="34" charset="0"/>
                <a:ea typeface="Calibri" pitchFamily="34" charset="-122"/>
                <a:cs typeface="Calibri" pitchFamily="34" charset="-120"/>
              </a:rPr>
              <a:t>Local first</a:t>
            </a:r>
            <a:endParaRPr lang="en-US" sz="1600" dirty="0"/>
          </a:p>
        </p:txBody>
      </p:sp>
      <p:sp>
        <p:nvSpPr>
          <p:cNvPr id="10" name="Text 8"/>
          <p:cNvSpPr/>
          <p:nvPr/>
        </p:nvSpPr>
        <p:spPr>
          <a:xfrm>
            <a:off x="777240" y="4754880"/>
            <a:ext cx="3291840" cy="777240"/>
          </a:xfrm>
          <a:prstGeom prst="rect">
            <a:avLst/>
          </a:prstGeom>
          <a:noFill/>
          <a:ln/>
        </p:spPr>
        <p:txBody>
          <a:bodyPr wrap="square" rtlCol="0" anchor="t"/>
          <a:lstStyle/>
          <a:p>
            <a:pPr indent="0" marL="0">
              <a:buNone/>
            </a:pPr>
            <a:r>
              <a:rPr lang="en-US" sz="1200" dirty="0">
                <a:solidFill>
                  <a:srgbClr val="2A2A2A"/>
                </a:solidFill>
                <a:latin typeface="Calibri" pitchFamily="34" charset="0"/>
                <a:ea typeface="Calibri" pitchFamily="34" charset="-122"/>
                <a:cs typeface="Calibri" pitchFamily="34" charset="-120"/>
              </a:rPr>
              <a:t>Loudoun residents serving Loudoun kids. No outside agenda.</a:t>
            </a:r>
            <a:endParaRPr lang="en-US" sz="1200" dirty="0"/>
          </a:p>
        </p:txBody>
      </p:sp>
      <p:sp>
        <p:nvSpPr>
          <p:cNvPr id="11" name="Shape 9"/>
          <p:cNvSpPr/>
          <p:nvPr/>
        </p:nvSpPr>
        <p:spPr>
          <a:xfrm>
            <a:off x="4434840" y="4206240"/>
            <a:ext cx="3611880" cy="1371600"/>
          </a:xfrm>
          <a:prstGeom prst="rect">
            <a:avLst/>
          </a:prstGeom>
          <a:solidFill>
            <a:srgbClr val="FFFFFF"/>
          </a:solidFill>
          <a:ln w="12700">
            <a:solidFill>
              <a:srgbClr val="E8E8E8"/>
            </a:solidFill>
            <a:prstDash val="solid"/>
          </a:ln>
        </p:spPr>
      </p:sp>
      <p:sp>
        <p:nvSpPr>
          <p:cNvPr id="12" name="Shape 10"/>
          <p:cNvSpPr/>
          <p:nvPr/>
        </p:nvSpPr>
        <p:spPr>
          <a:xfrm>
            <a:off x="4434840" y="4206240"/>
            <a:ext cx="91440" cy="1371600"/>
          </a:xfrm>
          <a:prstGeom prst="rect">
            <a:avLst/>
          </a:prstGeom>
          <a:solidFill>
            <a:srgbClr val="D10165"/>
          </a:solidFill>
          <a:ln/>
        </p:spPr>
      </p:sp>
      <p:sp>
        <p:nvSpPr>
          <p:cNvPr id="13" name="Text 11"/>
          <p:cNvSpPr/>
          <p:nvPr/>
        </p:nvSpPr>
        <p:spPr>
          <a:xfrm>
            <a:off x="4663440" y="4343400"/>
            <a:ext cx="3291840" cy="365760"/>
          </a:xfrm>
          <a:prstGeom prst="rect">
            <a:avLst/>
          </a:prstGeom>
          <a:noFill/>
          <a:ln/>
        </p:spPr>
        <p:txBody>
          <a:bodyPr wrap="square" rtlCol="0" anchor="ctr"/>
          <a:lstStyle/>
          <a:p>
            <a:pPr indent="0" marL="0">
              <a:buNone/>
            </a:pPr>
            <a:r>
              <a:rPr lang="en-US" sz="1600" b="1" dirty="0">
                <a:solidFill>
                  <a:srgbClr val="1A2B4A"/>
                </a:solidFill>
                <a:latin typeface="Calibri" pitchFamily="34" charset="0"/>
                <a:ea typeface="Calibri" pitchFamily="34" charset="-122"/>
                <a:cs typeface="Calibri" pitchFamily="34" charset="-120"/>
              </a:rPr>
              <a:t>Volunteer-run</a:t>
            </a:r>
            <a:endParaRPr lang="en-US" sz="1600" dirty="0"/>
          </a:p>
        </p:txBody>
      </p:sp>
      <p:sp>
        <p:nvSpPr>
          <p:cNvPr id="14" name="Text 12"/>
          <p:cNvSpPr/>
          <p:nvPr/>
        </p:nvSpPr>
        <p:spPr>
          <a:xfrm>
            <a:off x="4663440" y="4754880"/>
            <a:ext cx="3291840" cy="777240"/>
          </a:xfrm>
          <a:prstGeom prst="rect">
            <a:avLst/>
          </a:prstGeom>
          <a:noFill/>
          <a:ln/>
        </p:spPr>
        <p:txBody>
          <a:bodyPr wrap="square" rtlCol="0" anchor="t"/>
          <a:lstStyle/>
          <a:p>
            <a:pPr indent="0" marL="0">
              <a:buNone/>
            </a:pPr>
            <a:r>
              <a:rPr lang="en-US" sz="1200" dirty="0">
                <a:solidFill>
                  <a:srgbClr val="2A2A2A"/>
                </a:solidFill>
                <a:latin typeface="Calibri" pitchFamily="34" charset="0"/>
                <a:ea typeface="Calibri" pitchFamily="34" charset="-122"/>
                <a:cs typeface="Calibri" pitchFamily="34" charset="-120"/>
              </a:rPr>
              <a:t>Founder and board work unpaid. Every dollar goes further.</a:t>
            </a:r>
            <a:endParaRPr lang="en-US" sz="1200" dirty="0"/>
          </a:p>
        </p:txBody>
      </p:sp>
      <p:sp>
        <p:nvSpPr>
          <p:cNvPr id="15" name="Shape 13"/>
          <p:cNvSpPr/>
          <p:nvPr/>
        </p:nvSpPr>
        <p:spPr>
          <a:xfrm>
            <a:off x="8321040" y="4206240"/>
            <a:ext cx="3611880" cy="1371600"/>
          </a:xfrm>
          <a:prstGeom prst="rect">
            <a:avLst/>
          </a:prstGeom>
          <a:solidFill>
            <a:srgbClr val="FFFFFF"/>
          </a:solidFill>
          <a:ln w="12700">
            <a:solidFill>
              <a:srgbClr val="E8E8E8"/>
            </a:solidFill>
            <a:prstDash val="solid"/>
          </a:ln>
        </p:spPr>
      </p:sp>
      <p:sp>
        <p:nvSpPr>
          <p:cNvPr id="16" name="Shape 14"/>
          <p:cNvSpPr/>
          <p:nvPr/>
        </p:nvSpPr>
        <p:spPr>
          <a:xfrm>
            <a:off x="8321040" y="4206240"/>
            <a:ext cx="91440" cy="1371600"/>
          </a:xfrm>
          <a:prstGeom prst="rect">
            <a:avLst/>
          </a:prstGeom>
          <a:solidFill>
            <a:srgbClr val="D10165"/>
          </a:solidFill>
          <a:ln/>
        </p:spPr>
      </p:sp>
      <p:sp>
        <p:nvSpPr>
          <p:cNvPr id="17" name="Text 15"/>
          <p:cNvSpPr/>
          <p:nvPr/>
        </p:nvSpPr>
        <p:spPr>
          <a:xfrm>
            <a:off x="8549640" y="4343400"/>
            <a:ext cx="3291840" cy="365760"/>
          </a:xfrm>
          <a:prstGeom prst="rect">
            <a:avLst/>
          </a:prstGeom>
          <a:noFill/>
          <a:ln/>
        </p:spPr>
        <p:txBody>
          <a:bodyPr wrap="square" rtlCol="0" anchor="ctr"/>
          <a:lstStyle/>
          <a:p>
            <a:pPr indent="0" marL="0">
              <a:buNone/>
            </a:pPr>
            <a:r>
              <a:rPr lang="en-US" sz="1600" b="1" dirty="0">
                <a:solidFill>
                  <a:srgbClr val="1A2B4A"/>
                </a:solidFill>
                <a:latin typeface="Calibri" pitchFamily="34" charset="0"/>
                <a:ea typeface="Calibri" pitchFamily="34" charset="-122"/>
                <a:cs typeface="Calibri" pitchFamily="34" charset="-120"/>
              </a:rPr>
              <a:t>Transparent</a:t>
            </a:r>
            <a:endParaRPr lang="en-US" sz="1600" dirty="0"/>
          </a:p>
        </p:txBody>
      </p:sp>
      <p:sp>
        <p:nvSpPr>
          <p:cNvPr id="18" name="Text 16"/>
          <p:cNvSpPr/>
          <p:nvPr/>
        </p:nvSpPr>
        <p:spPr>
          <a:xfrm>
            <a:off x="8549640" y="4754880"/>
            <a:ext cx="3291840" cy="777240"/>
          </a:xfrm>
          <a:prstGeom prst="rect">
            <a:avLst/>
          </a:prstGeom>
          <a:noFill/>
          <a:ln/>
        </p:spPr>
        <p:txBody>
          <a:bodyPr wrap="square" rtlCol="0" anchor="t"/>
          <a:lstStyle/>
          <a:p>
            <a:pPr indent="0" marL="0">
              <a:buNone/>
            </a:pPr>
            <a:r>
              <a:rPr lang="en-US" sz="1200" dirty="0">
                <a:solidFill>
                  <a:srgbClr val="2A2A2A"/>
                </a:solidFill>
                <a:latin typeface="Calibri" pitchFamily="34" charset="0"/>
                <a:ea typeface="Calibri" pitchFamily="34" charset="-122"/>
                <a:cs typeface="Calibri" pitchFamily="34" charset="-120"/>
              </a:rPr>
              <a:t>Candid Silver-verified. Every contribution publicly tracked.</a:t>
            </a:r>
            <a:endParaRPr lang="en-US" sz="1200" dirty="0"/>
          </a:p>
        </p:txBody>
      </p:sp>
      <p:sp>
        <p:nvSpPr>
          <p:cNvPr id="19" name="Text 17"/>
          <p:cNvSpPr/>
          <p:nvPr/>
        </p:nvSpPr>
        <p:spPr>
          <a:xfrm>
            <a:off x="548640" y="5852160"/>
            <a:ext cx="11094415" cy="365760"/>
          </a:xfrm>
          <a:prstGeom prst="rect">
            <a:avLst/>
          </a:prstGeom>
          <a:noFill/>
          <a:ln/>
        </p:spPr>
        <p:txBody>
          <a:bodyPr wrap="square" rtlCol="0" anchor="t"/>
          <a:lstStyle/>
          <a:p>
            <a:pPr indent="0" marL="0">
              <a:spcAft>
                <a:spcPts val="800"/>
              </a:spcAft>
              <a:buNone/>
            </a:pPr>
            <a:r>
              <a:rPr lang="en-US" sz="1400" b="1" dirty="0">
                <a:solidFill>
                  <a:srgbClr val="D10165"/>
                </a:solidFill>
                <a:latin typeface="Calibri" pitchFamily="34" charset="0"/>
                <a:ea typeface="Calibri" pitchFamily="34" charset="-122"/>
                <a:cs typeface="Calibri" pitchFamily="34" charset="-120"/>
              </a:rPr>
              <a:t>Want to join the founding board? sponsor@loudounrobotics.org</a:t>
            </a:r>
            <a:endParaRPr lang="en-US" sz="1400" dirty="0"/>
          </a:p>
        </p:txBody>
      </p:sp>
      <p:sp>
        <p:nvSpPr>
          <p:cNvPr id="20" name="Text 18"/>
          <p:cNvSpPr/>
          <p:nvPr/>
        </p:nvSpPr>
        <p:spPr>
          <a:xfrm>
            <a:off x="548640" y="6473952"/>
            <a:ext cx="11094415" cy="274320"/>
          </a:xfrm>
          <a:prstGeom prst="rect">
            <a:avLst/>
          </a:prstGeom>
          <a:noFill/>
          <a:ln/>
        </p:spPr>
        <p:txBody>
          <a:bodyPr wrap="square" rtlCol="0" anchor="ctr"/>
          <a:lstStyle/>
          <a:p>
            <a:pPr algn="l" indent="0" marL="0">
              <a:buNone/>
            </a:pPr>
            <a:r>
              <a:rPr lang="en-US" sz="900" i="1" dirty="0">
                <a:solidFill>
                  <a:srgbClr val="6B6B6B"/>
                </a:solidFill>
                <a:latin typeface="Calibri" pitchFamily="34" charset="0"/>
                <a:ea typeface="Calibri" pitchFamily="34" charset="-122"/>
                <a:cs typeface="Calibri" pitchFamily="34" charset="-120"/>
              </a:rPr>
              <a:t>Founding board members named publicly on the About page once seated.</a:t>
            </a:r>
            <a:endParaRPr lang="en-US" sz="900" dirty="0"/>
          </a:p>
        </p:txBody>
      </p:sp>
      <p:sp>
        <p:nvSpPr>
          <p:cNvPr id="21" name="Text 19"/>
          <p:cNvSpPr/>
          <p:nvPr/>
        </p:nvSpPr>
        <p:spPr>
          <a:xfrm>
            <a:off x="9448495" y="6473952"/>
            <a:ext cx="2194560" cy="274320"/>
          </a:xfrm>
          <a:prstGeom prst="rect">
            <a:avLst/>
          </a:prstGeom>
          <a:noFill/>
          <a:ln/>
        </p:spPr>
        <p:txBody>
          <a:bodyPr wrap="square" rtlCol="0" anchor="ctr"/>
          <a:lstStyle/>
          <a:p>
            <a:pPr algn="r" indent="0" marL="0">
              <a:buNone/>
            </a:pPr>
            <a:r>
              <a:rPr lang="en-US" sz="900" b="1" dirty="0">
                <a:solidFill>
                  <a:srgbClr val="D10165"/>
                </a:solidFill>
                <a:latin typeface="Calibri" pitchFamily="34" charset="0"/>
                <a:ea typeface="Calibri" pitchFamily="34" charset="-122"/>
                <a:cs typeface="Calibri" pitchFamily="34" charset="-120"/>
              </a:rPr>
              <a:t>loudounrobotics.org</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Loudoun Robotics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Loudoun Robotics — Donor Pitch</dc:title>
  <dc:subject>PptxGenJS Presentation</dc:subject>
  <dc:creator>Loudoun Robotics</dc:creator>
  <cp:lastModifiedBy>Loudoun Robotics</cp:lastModifiedBy>
  <cp:revision>1</cp:revision>
  <dcterms:created xsi:type="dcterms:W3CDTF">2026-04-26T15:43:20Z</dcterms:created>
  <dcterms:modified xsi:type="dcterms:W3CDTF">2026-04-26T15:43:20Z</dcterms:modified>
</cp:coreProperties>
</file>