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notesMasterIdLst>
    <p:notesMasterId r:id="rId11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notesMaster" Target="notesMasters/notesMaster1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A2B4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02920"/>
            <a:ext cx="320040" cy="320040"/>
          </a:xfrm>
          <a:prstGeom prst="ellipse">
            <a:avLst/>
          </a:prstGeom>
          <a:solidFill>
            <a:srgbClr val="D10165"/>
          </a:solidFill>
          <a:ln/>
        </p:spPr>
      </p:sp>
      <p:sp>
        <p:nvSpPr>
          <p:cNvPr id="3" name="Text 1"/>
          <p:cNvSpPr/>
          <p:nvPr/>
        </p:nvSpPr>
        <p:spPr>
          <a:xfrm>
            <a:off x="1005840" y="502920"/>
            <a:ext cx="5486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6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LOUDOUN ROBOTICS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8534095" y="548640"/>
            <a:ext cx="3108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b="1" spc="500" kern="0" dirty="0">
                <a:solidFill>
                  <a:srgbClr val="F4B8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 STUDENTS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48640" y="2194560"/>
            <a:ext cx="1109441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F4B8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Real Robots. Real Tournaments. Real Friends.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548640" y="2606040"/>
            <a:ext cx="11094415" cy="2286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5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 + a robot + a</a:t>
            </a:r>
            <a:endParaRPr lang="en-US" sz="5400" dirty="0"/>
          </a:p>
          <a:p>
            <a:pPr indent="0" marL="0">
              <a:buNone/>
            </a:pPr>
            <a:r>
              <a:rPr lang="en-US" sz="5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championship.</a:t>
            </a:r>
            <a:endParaRPr lang="en-US" sz="5400" dirty="0"/>
          </a:p>
        </p:txBody>
      </p:sp>
      <p:sp>
        <p:nvSpPr>
          <p:cNvPr id="7" name="Text 5"/>
          <p:cNvSpPr/>
          <p:nvPr/>
        </p:nvSpPr>
        <p:spPr>
          <a:xfrm>
            <a:off x="548640" y="4983480"/>
            <a:ext cx="11094415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i="1" dirty="0">
                <a:solidFill>
                  <a:srgbClr val="B8C5D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FIRST robotics actually looks like, what you'd build, and how to find a team — or start one when your school doesn't have one yet.</a:t>
            </a:r>
            <a:endParaRPr lang="en-US" sz="1800" dirty="0"/>
          </a:p>
        </p:txBody>
      </p:sp>
      <p:sp>
        <p:nvSpPr>
          <p:cNvPr id="8" name="Shape 6"/>
          <p:cNvSpPr/>
          <p:nvPr/>
        </p:nvSpPr>
        <p:spPr>
          <a:xfrm>
            <a:off x="0" y="6711696"/>
            <a:ext cx="12191695" cy="146304"/>
          </a:xfrm>
          <a:prstGeom prst="rect">
            <a:avLst/>
          </a:prstGeom>
          <a:solidFill>
            <a:srgbClr val="F4B81F"/>
          </a:solidFill>
          <a:ln/>
        </p:spPr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7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02920" y="502920"/>
            <a:ext cx="201168" cy="201168"/>
          </a:xfrm>
          <a:prstGeom prst="ellipse">
            <a:avLst/>
          </a:prstGeom>
          <a:solidFill>
            <a:srgbClr val="D10165"/>
          </a:solidFill>
          <a:ln/>
        </p:spPr>
      </p:sp>
      <p:sp>
        <p:nvSpPr>
          <p:cNvPr id="3" name="Text 1"/>
          <p:cNvSpPr/>
          <p:nvPr/>
        </p:nvSpPr>
        <p:spPr>
          <a:xfrm>
            <a:off x="868680" y="457200"/>
            <a:ext cx="4572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400" kern="0" dirty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LOUDOUN ROBOTICS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548640" y="914400"/>
            <a:ext cx="7315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D1016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IS THIS, REALLY?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48640" y="1371600"/>
            <a:ext cx="11094415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3200" b="1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 a class.</a:t>
            </a:r>
            <a:endParaRPr lang="en-US" sz="3200" dirty="0"/>
          </a:p>
          <a:p>
            <a:pPr indent="0" marL="0">
              <a:buNone/>
            </a:pPr>
            <a:r>
              <a:rPr lang="en-US" sz="3200" b="1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 a club lecture.</a:t>
            </a:r>
            <a:endParaRPr lang="en-US" sz="3200" dirty="0"/>
          </a:p>
        </p:txBody>
      </p:sp>
      <p:sp>
        <p:nvSpPr>
          <p:cNvPr id="6" name="Text 4"/>
          <p:cNvSpPr/>
          <p:nvPr/>
        </p:nvSpPr>
        <p:spPr>
          <a:xfrm>
            <a:off x="548640" y="2697480"/>
            <a:ext cx="11094415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800"/>
              </a:spcAft>
              <a:buNone/>
            </a:pPr>
            <a:r>
              <a:rPr lang="en-US" sz="18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 build a robot. You write the code that makes it move. Then you take it to a tournament on a Saturday and compete against other teams from across Loudoun and Virginia.</a:t>
            </a:r>
            <a:endParaRPr lang="en-US" sz="1800" dirty="0"/>
          </a:p>
          <a:p>
            <a:pPr indent="0" marL="0">
              <a:spcAft>
                <a:spcPts val="800"/>
              </a:spcAft>
              <a:buNone/>
            </a:pPr>
            <a:endParaRPr lang="en-US" sz="18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8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There's a new game every year. The kit is real. The deadline is real. The competition is real.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548640" y="5029200"/>
            <a:ext cx="11094415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800"/>
              </a:spcAft>
              <a:buNone/>
            </a:pPr>
            <a:r>
              <a:rPr lang="en-US" sz="1600" b="1" dirty="0">
                <a:solidFill>
                  <a:srgbClr val="D1016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 don't have to be the smart kid. Half of robotics is showing up, trying things, and fixing what breaks.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548640" y="6473952"/>
            <a:ext cx="1109441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900" i="1" dirty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Loudoun Robotics is robotics, AI, and STEM access — FIRST is what we do most of, with new programs on the way.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9448495" y="6473952"/>
            <a:ext cx="21945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D1016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loudounrobotics.org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7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02920" y="502920"/>
            <a:ext cx="201168" cy="201168"/>
          </a:xfrm>
          <a:prstGeom prst="ellipse">
            <a:avLst/>
          </a:prstGeom>
          <a:solidFill>
            <a:srgbClr val="D10165"/>
          </a:solidFill>
          <a:ln/>
        </p:spPr>
      </p:sp>
      <p:sp>
        <p:nvSpPr>
          <p:cNvPr id="3" name="Text 1"/>
          <p:cNvSpPr/>
          <p:nvPr/>
        </p:nvSpPr>
        <p:spPr>
          <a:xfrm>
            <a:off x="868680" y="457200"/>
            <a:ext cx="4572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400" kern="0" dirty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LOUDOUN ROBOTICS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548640" y="914400"/>
            <a:ext cx="7315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D1016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YOU'D DO ON A TEAM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48640" y="1371600"/>
            <a:ext cx="11094415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3200" b="1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Pick what fits you.</a:t>
            </a:r>
            <a:endParaRPr lang="en-US" sz="3200" dirty="0"/>
          </a:p>
          <a:p>
            <a:pPr indent="0" marL="0">
              <a:buNone/>
            </a:pPr>
            <a:r>
              <a:rPr lang="en-US" sz="3200" b="1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Teams need all of it.</a:t>
            </a:r>
            <a:endParaRPr lang="en-US" sz="3200" dirty="0"/>
          </a:p>
        </p:txBody>
      </p:sp>
      <p:sp>
        <p:nvSpPr>
          <p:cNvPr id="6" name="Shape 4"/>
          <p:cNvSpPr/>
          <p:nvPr/>
        </p:nvSpPr>
        <p:spPr>
          <a:xfrm>
            <a:off x="548640" y="2697480"/>
            <a:ext cx="3611880" cy="150876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8E8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777240" y="2880360"/>
            <a:ext cx="3200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D1016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777240" y="3337560"/>
            <a:ext cx="3200400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Design the robot, attach motors and gears, fix what breaks. Hands-on engineering.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4434840" y="2697480"/>
            <a:ext cx="3611880" cy="150876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8E8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663440" y="2880360"/>
            <a:ext cx="3200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D1016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Code</a:t>
            </a:r>
            <a:endParaRPr lang="en-US" sz="1800" dirty="0"/>
          </a:p>
        </p:txBody>
      </p:sp>
      <p:sp>
        <p:nvSpPr>
          <p:cNvPr id="11" name="Text 9"/>
          <p:cNvSpPr/>
          <p:nvPr/>
        </p:nvSpPr>
        <p:spPr>
          <a:xfrm>
            <a:off x="4663440" y="3337560"/>
            <a:ext cx="3200400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Program how the robot moves, senses, and decides. Block-based or Java.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8321040" y="2697480"/>
            <a:ext cx="3611880" cy="150876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8E8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8549640" y="2880360"/>
            <a:ext cx="3200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D1016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Drive</a:t>
            </a:r>
            <a:endParaRPr lang="en-US" sz="1800" dirty="0"/>
          </a:p>
        </p:txBody>
      </p:sp>
      <p:sp>
        <p:nvSpPr>
          <p:cNvPr id="14" name="Text 12"/>
          <p:cNvSpPr/>
          <p:nvPr/>
        </p:nvSpPr>
        <p:spPr>
          <a:xfrm>
            <a:off x="8549640" y="3337560"/>
            <a:ext cx="3200400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Pilot the robot in matches. Reflexes, strategy, calm under pressure.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548640" y="4297680"/>
            <a:ext cx="3611880" cy="150876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8E8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777240" y="4480560"/>
            <a:ext cx="3200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D1016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Strategy</a:t>
            </a:r>
            <a:endParaRPr lang="en-US" sz="1800" dirty="0"/>
          </a:p>
        </p:txBody>
      </p:sp>
      <p:sp>
        <p:nvSpPr>
          <p:cNvPr id="17" name="Text 15"/>
          <p:cNvSpPr/>
          <p:nvPr/>
        </p:nvSpPr>
        <p:spPr>
          <a:xfrm>
            <a:off x="777240" y="4937760"/>
            <a:ext cx="3200400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Read the game manual. Plan how to score. Decide what to build first.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4434840" y="4297680"/>
            <a:ext cx="3611880" cy="150876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8E8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4663440" y="4480560"/>
            <a:ext cx="3200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D1016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Outreach</a:t>
            </a:r>
            <a:endParaRPr lang="en-US" sz="1800" dirty="0"/>
          </a:p>
        </p:txBody>
      </p:sp>
      <p:sp>
        <p:nvSpPr>
          <p:cNvPr id="20" name="Text 18"/>
          <p:cNvSpPr/>
          <p:nvPr/>
        </p:nvSpPr>
        <p:spPr>
          <a:xfrm>
            <a:off x="4663440" y="4937760"/>
            <a:ext cx="3200400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Run social media. Pitch to judges. Tell the team's story.</a:t>
            </a:r>
            <a:endParaRPr lang="en-US" sz="1200" dirty="0"/>
          </a:p>
        </p:txBody>
      </p:sp>
      <p:sp>
        <p:nvSpPr>
          <p:cNvPr id="21" name="Shape 19"/>
          <p:cNvSpPr/>
          <p:nvPr/>
        </p:nvSpPr>
        <p:spPr>
          <a:xfrm>
            <a:off x="8321040" y="4297680"/>
            <a:ext cx="3611880" cy="150876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8E8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8549640" y="4480560"/>
            <a:ext cx="3200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D1016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Project lead</a:t>
            </a:r>
            <a:endParaRPr lang="en-US" sz="1800" dirty="0"/>
          </a:p>
        </p:txBody>
      </p:sp>
      <p:sp>
        <p:nvSpPr>
          <p:cNvPr id="23" name="Text 21"/>
          <p:cNvSpPr/>
          <p:nvPr/>
        </p:nvSpPr>
        <p:spPr>
          <a:xfrm>
            <a:off x="8549640" y="4937760"/>
            <a:ext cx="3200400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Run the meeting. Track what's done. Push the team across the finish line.</a:t>
            </a:r>
            <a:endParaRPr lang="en-US" sz="1200" dirty="0"/>
          </a:p>
        </p:txBody>
      </p:sp>
      <p:sp>
        <p:nvSpPr>
          <p:cNvPr id="24" name="Text 22"/>
          <p:cNvSpPr/>
          <p:nvPr/>
        </p:nvSpPr>
        <p:spPr>
          <a:xfrm>
            <a:off x="548640" y="6473952"/>
            <a:ext cx="1109441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900" i="1" dirty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Most kids try two or three roles before settling.</a:t>
            </a:r>
            <a:endParaRPr lang="en-US" sz="900" dirty="0"/>
          </a:p>
        </p:txBody>
      </p:sp>
      <p:sp>
        <p:nvSpPr>
          <p:cNvPr id="25" name="Text 23"/>
          <p:cNvSpPr/>
          <p:nvPr/>
        </p:nvSpPr>
        <p:spPr>
          <a:xfrm>
            <a:off x="9448495" y="6473952"/>
            <a:ext cx="21945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D1016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loudounrobotics.org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7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02920" y="502920"/>
            <a:ext cx="201168" cy="201168"/>
          </a:xfrm>
          <a:prstGeom prst="ellipse">
            <a:avLst/>
          </a:prstGeom>
          <a:solidFill>
            <a:srgbClr val="D10165"/>
          </a:solidFill>
          <a:ln/>
        </p:spPr>
      </p:sp>
      <p:sp>
        <p:nvSpPr>
          <p:cNvPr id="3" name="Text 1"/>
          <p:cNvSpPr/>
          <p:nvPr/>
        </p:nvSpPr>
        <p:spPr>
          <a:xfrm>
            <a:off x="868680" y="457200"/>
            <a:ext cx="4572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400" kern="0" dirty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LOUDOUN ROBOTICS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548640" y="914400"/>
            <a:ext cx="7315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D1016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TWO WAYS IN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48640" y="1371600"/>
            <a:ext cx="11094415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3200" b="1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Pick where you are. Grow into the next.</a:t>
            </a:r>
            <a:endParaRPr lang="en-US" sz="3200" dirty="0"/>
          </a:p>
        </p:txBody>
      </p:sp>
      <p:sp>
        <p:nvSpPr>
          <p:cNvPr id="6" name="Shape 4"/>
          <p:cNvSpPr/>
          <p:nvPr/>
        </p:nvSpPr>
        <p:spPr>
          <a:xfrm>
            <a:off x="548640" y="2697480"/>
            <a:ext cx="5486400" cy="3474720"/>
          </a:xfrm>
          <a:prstGeom prst="rect">
            <a:avLst/>
          </a:prstGeom>
          <a:solidFill>
            <a:srgbClr val="FAF7F2"/>
          </a:solidFill>
          <a:ln w="25400">
            <a:solidFill>
              <a:srgbClr val="D10165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777240" y="2880360"/>
            <a:ext cx="5029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D1016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GRADES K–8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777240" y="3200400"/>
            <a:ext cx="5029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FIRST LEGO League</a:t>
            </a:r>
            <a:endParaRPr lang="en-US" sz="2400" dirty="0"/>
          </a:p>
        </p:txBody>
      </p:sp>
      <p:sp>
        <p:nvSpPr>
          <p:cNvPr id="9" name="Text 7"/>
          <p:cNvSpPr/>
          <p:nvPr/>
        </p:nvSpPr>
        <p:spPr>
          <a:xfrm>
            <a:off x="777240" y="3931920"/>
            <a:ext cx="502920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4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LEGO-based. Beginner-friendly. Two divisions: Explore (K–4) is showcase-style; Challenge (4–8) is real competition.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777240" y="5532120"/>
            <a:ext cx="5029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D1016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 Best if you've never done robotics before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6263640" y="2697480"/>
            <a:ext cx="5486400" cy="3474720"/>
          </a:xfrm>
          <a:prstGeom prst="rect">
            <a:avLst/>
          </a:prstGeom>
          <a:solidFill>
            <a:srgbClr val="1A2B4A"/>
          </a:solidFill>
          <a:ln/>
        </p:spPr>
      </p:sp>
      <p:sp>
        <p:nvSpPr>
          <p:cNvPr id="12" name="Text 10"/>
          <p:cNvSpPr/>
          <p:nvPr/>
        </p:nvSpPr>
        <p:spPr>
          <a:xfrm>
            <a:off x="6492240" y="2880360"/>
            <a:ext cx="5029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F4B8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GRADES 7–12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6492240" y="3200400"/>
            <a:ext cx="5029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FIRST Tech Challenge</a:t>
            </a:r>
            <a:endParaRPr lang="en-US" sz="2400" dirty="0"/>
          </a:p>
        </p:txBody>
      </p:sp>
      <p:sp>
        <p:nvSpPr>
          <p:cNvPr id="14" name="Text 12"/>
          <p:cNvSpPr/>
          <p:nvPr/>
        </p:nvSpPr>
        <p:spPr>
          <a:xfrm>
            <a:off x="6492240" y="3931920"/>
            <a:ext cx="502920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400" dirty="0">
                <a:solidFill>
                  <a:srgbClr val="B8C5D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Metal robots, Java code, alliance-based competition. The closest thing to a professional engineering team you can join in middle or high school.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6492240" y="5532120"/>
            <a:ext cx="5029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F4B8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 Best if you want serious engineering challenge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548640" y="6473952"/>
            <a:ext cx="1109441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900" i="1" dirty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 ready for a full season? Try a Loudoun Robotics summer camp or a community STEM event first.</a:t>
            </a:r>
            <a:endParaRPr lang="en-US" sz="900" dirty="0"/>
          </a:p>
        </p:txBody>
      </p:sp>
      <p:sp>
        <p:nvSpPr>
          <p:cNvPr id="17" name="Text 15"/>
          <p:cNvSpPr/>
          <p:nvPr/>
        </p:nvSpPr>
        <p:spPr>
          <a:xfrm>
            <a:off x="9448495" y="6473952"/>
            <a:ext cx="21945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D1016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loudounrobotics.org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7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02920" y="502920"/>
            <a:ext cx="201168" cy="201168"/>
          </a:xfrm>
          <a:prstGeom prst="ellipse">
            <a:avLst/>
          </a:prstGeom>
          <a:solidFill>
            <a:srgbClr val="D10165"/>
          </a:solidFill>
          <a:ln/>
        </p:spPr>
      </p:sp>
      <p:sp>
        <p:nvSpPr>
          <p:cNvPr id="3" name="Text 1"/>
          <p:cNvSpPr/>
          <p:nvPr/>
        </p:nvSpPr>
        <p:spPr>
          <a:xfrm>
            <a:off x="868680" y="457200"/>
            <a:ext cx="4572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400" kern="0" dirty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LOUDOUN ROBOTICS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548640" y="914400"/>
            <a:ext cx="7315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D1016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A SEASON LOOKS LIKE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48640" y="1371600"/>
            <a:ext cx="11094415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3200" b="1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Five months. A few hours a week.</a:t>
            </a:r>
            <a:endParaRPr lang="en-US" sz="3200" dirty="0"/>
          </a:p>
          <a:p>
            <a:pPr indent="0" marL="0">
              <a:buNone/>
            </a:pPr>
            <a:r>
              <a:rPr lang="en-US" sz="3200" b="1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 championship Saturday.</a:t>
            </a:r>
            <a:endParaRPr lang="en-US" sz="3200" dirty="0"/>
          </a:p>
        </p:txBody>
      </p:sp>
      <p:sp>
        <p:nvSpPr>
          <p:cNvPr id="6" name="Shape 4"/>
          <p:cNvSpPr/>
          <p:nvPr/>
        </p:nvSpPr>
        <p:spPr>
          <a:xfrm>
            <a:off x="548640" y="2697480"/>
            <a:ext cx="2194560" cy="3383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8E8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548640" y="2697480"/>
            <a:ext cx="2194560" cy="640080"/>
          </a:xfrm>
          <a:prstGeom prst="rect">
            <a:avLst/>
          </a:prstGeom>
          <a:solidFill>
            <a:srgbClr val="D10165"/>
          </a:solidFill>
          <a:ln/>
        </p:spPr>
      </p:sp>
      <p:sp>
        <p:nvSpPr>
          <p:cNvPr id="8" name="Text 6"/>
          <p:cNvSpPr/>
          <p:nvPr/>
        </p:nvSpPr>
        <p:spPr>
          <a:xfrm>
            <a:off x="548640" y="2697480"/>
            <a:ext cx="21945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Sep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731520" y="3474720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Open the kit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731520" y="3931920"/>
            <a:ext cx="1828800" cy="2011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Game reveal. First meeting. Meet your teammates.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2880360" y="2697480"/>
            <a:ext cx="2194560" cy="3383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8E8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2880360" y="2697480"/>
            <a:ext cx="2194560" cy="640080"/>
          </a:xfrm>
          <a:prstGeom prst="rect">
            <a:avLst/>
          </a:prstGeom>
          <a:solidFill>
            <a:srgbClr val="D10165"/>
          </a:solidFill>
          <a:ln/>
        </p:spPr>
      </p:sp>
      <p:sp>
        <p:nvSpPr>
          <p:cNvPr id="13" name="Text 11"/>
          <p:cNvSpPr/>
          <p:nvPr/>
        </p:nvSpPr>
        <p:spPr>
          <a:xfrm>
            <a:off x="2880360" y="2697480"/>
            <a:ext cx="21945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Oct</a:t>
            </a:r>
            <a:endParaRPr lang="en-US" sz="1800" dirty="0"/>
          </a:p>
        </p:txBody>
      </p:sp>
      <p:sp>
        <p:nvSpPr>
          <p:cNvPr id="14" name="Text 12"/>
          <p:cNvSpPr/>
          <p:nvPr/>
        </p:nvSpPr>
        <p:spPr>
          <a:xfrm>
            <a:off x="3063240" y="3474720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 &amp; code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3063240" y="3931920"/>
            <a:ext cx="1828800" cy="2011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Prototype. Break things. Iterate. Learn fast.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5212080" y="2697480"/>
            <a:ext cx="2194560" cy="3383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8E8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5212080" y="2697480"/>
            <a:ext cx="2194560" cy="640080"/>
          </a:xfrm>
          <a:prstGeom prst="rect">
            <a:avLst/>
          </a:prstGeom>
          <a:solidFill>
            <a:srgbClr val="D10165"/>
          </a:solidFill>
          <a:ln/>
        </p:spPr>
      </p:sp>
      <p:sp>
        <p:nvSpPr>
          <p:cNvPr id="18" name="Text 16"/>
          <p:cNvSpPr/>
          <p:nvPr/>
        </p:nvSpPr>
        <p:spPr>
          <a:xfrm>
            <a:off x="5212080" y="2697480"/>
            <a:ext cx="21945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Nov</a:t>
            </a:r>
            <a:endParaRPr lang="en-US" sz="1800" dirty="0"/>
          </a:p>
        </p:txBody>
      </p:sp>
      <p:sp>
        <p:nvSpPr>
          <p:cNvPr id="19" name="Text 17"/>
          <p:cNvSpPr/>
          <p:nvPr/>
        </p:nvSpPr>
        <p:spPr>
          <a:xfrm>
            <a:off x="5394960" y="3474720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Practice runs</a:t>
            </a:r>
            <a:endParaRPr lang="en-US" sz="1400" dirty="0"/>
          </a:p>
        </p:txBody>
      </p:sp>
      <p:sp>
        <p:nvSpPr>
          <p:cNvPr id="20" name="Text 18"/>
          <p:cNvSpPr/>
          <p:nvPr/>
        </p:nvSpPr>
        <p:spPr>
          <a:xfrm>
            <a:off x="5394960" y="3931920"/>
            <a:ext cx="1828800" cy="2011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Test your robot. Find what fails before tournament day.</a:t>
            </a:r>
            <a:endParaRPr lang="en-US" sz="1100" dirty="0"/>
          </a:p>
        </p:txBody>
      </p:sp>
      <p:sp>
        <p:nvSpPr>
          <p:cNvPr id="21" name="Shape 19"/>
          <p:cNvSpPr/>
          <p:nvPr/>
        </p:nvSpPr>
        <p:spPr>
          <a:xfrm>
            <a:off x="7543800" y="2697480"/>
            <a:ext cx="2194560" cy="3383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8E8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7543800" y="2697480"/>
            <a:ext cx="2194560" cy="640080"/>
          </a:xfrm>
          <a:prstGeom prst="rect">
            <a:avLst/>
          </a:prstGeom>
          <a:solidFill>
            <a:srgbClr val="F4B81F"/>
          </a:solidFill>
          <a:ln/>
        </p:spPr>
      </p:sp>
      <p:sp>
        <p:nvSpPr>
          <p:cNvPr id="23" name="Text 21"/>
          <p:cNvSpPr/>
          <p:nvPr/>
        </p:nvSpPr>
        <p:spPr>
          <a:xfrm>
            <a:off x="7543800" y="2697480"/>
            <a:ext cx="21945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Dec</a:t>
            </a:r>
            <a:endParaRPr lang="en-US" sz="1800" dirty="0"/>
          </a:p>
        </p:txBody>
      </p:sp>
      <p:sp>
        <p:nvSpPr>
          <p:cNvPr id="24" name="Text 22"/>
          <p:cNvSpPr/>
          <p:nvPr/>
        </p:nvSpPr>
        <p:spPr>
          <a:xfrm>
            <a:off x="7726680" y="3474720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Tournament</a:t>
            </a:r>
            <a:endParaRPr lang="en-US" sz="1400" dirty="0"/>
          </a:p>
        </p:txBody>
      </p:sp>
      <p:sp>
        <p:nvSpPr>
          <p:cNvPr id="25" name="Text 23"/>
          <p:cNvSpPr/>
          <p:nvPr/>
        </p:nvSpPr>
        <p:spPr>
          <a:xfrm>
            <a:off x="7726680" y="3931920"/>
            <a:ext cx="1828800" cy="2011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 Saturday. Compete. Cheer. Probably win something.</a:t>
            </a:r>
            <a:endParaRPr lang="en-US" sz="1100" dirty="0"/>
          </a:p>
        </p:txBody>
      </p:sp>
      <p:sp>
        <p:nvSpPr>
          <p:cNvPr id="26" name="Shape 24"/>
          <p:cNvSpPr/>
          <p:nvPr/>
        </p:nvSpPr>
        <p:spPr>
          <a:xfrm>
            <a:off x="9875520" y="2697480"/>
            <a:ext cx="2194560" cy="3383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8E8"/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9875520" y="2697480"/>
            <a:ext cx="2194560" cy="640080"/>
          </a:xfrm>
          <a:prstGeom prst="rect">
            <a:avLst/>
          </a:prstGeom>
          <a:solidFill>
            <a:srgbClr val="1A2B4A"/>
          </a:solidFill>
          <a:ln/>
        </p:spPr>
      </p:sp>
      <p:sp>
        <p:nvSpPr>
          <p:cNvPr id="28" name="Text 26"/>
          <p:cNvSpPr/>
          <p:nvPr/>
        </p:nvSpPr>
        <p:spPr>
          <a:xfrm>
            <a:off x="9875520" y="2697480"/>
            <a:ext cx="21945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Jan+</a:t>
            </a:r>
            <a:endParaRPr lang="en-US" sz="1800" dirty="0"/>
          </a:p>
        </p:txBody>
      </p:sp>
      <p:sp>
        <p:nvSpPr>
          <p:cNvPr id="29" name="Text 27"/>
          <p:cNvSpPr/>
          <p:nvPr/>
        </p:nvSpPr>
        <p:spPr>
          <a:xfrm>
            <a:off x="10058400" y="3474720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Optional regionals</a:t>
            </a:r>
            <a:endParaRPr lang="en-US" sz="1400" dirty="0"/>
          </a:p>
        </p:txBody>
      </p:sp>
      <p:sp>
        <p:nvSpPr>
          <p:cNvPr id="30" name="Text 28"/>
          <p:cNvSpPr/>
          <p:nvPr/>
        </p:nvSpPr>
        <p:spPr>
          <a:xfrm>
            <a:off x="10058400" y="3931920"/>
            <a:ext cx="1828800" cy="2011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If you qualify. Otherwise: rest, plan year two.</a:t>
            </a:r>
            <a:endParaRPr lang="en-US" sz="1100" dirty="0"/>
          </a:p>
        </p:txBody>
      </p:sp>
      <p:sp>
        <p:nvSpPr>
          <p:cNvPr id="31" name="Text 29"/>
          <p:cNvSpPr/>
          <p:nvPr/>
        </p:nvSpPr>
        <p:spPr>
          <a:xfrm>
            <a:off x="548640" y="6473952"/>
            <a:ext cx="1109441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900" i="1" dirty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Total: roughly 30–60 hours including the tournament — depends on team and program. Comparable to a school sport, with a heavier push in November.</a:t>
            </a:r>
            <a:endParaRPr lang="en-US" sz="900" dirty="0"/>
          </a:p>
        </p:txBody>
      </p:sp>
      <p:sp>
        <p:nvSpPr>
          <p:cNvPr id="32" name="Text 30"/>
          <p:cNvSpPr/>
          <p:nvPr/>
        </p:nvSpPr>
        <p:spPr>
          <a:xfrm>
            <a:off x="9448495" y="6473952"/>
            <a:ext cx="21945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D1016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loudounrobotics.org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AF7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02920" y="502920"/>
            <a:ext cx="201168" cy="201168"/>
          </a:xfrm>
          <a:prstGeom prst="ellipse">
            <a:avLst/>
          </a:prstGeom>
          <a:solidFill>
            <a:srgbClr val="D10165"/>
          </a:solidFill>
          <a:ln/>
        </p:spPr>
      </p:sp>
      <p:sp>
        <p:nvSpPr>
          <p:cNvPr id="3" name="Text 1"/>
          <p:cNvSpPr/>
          <p:nvPr/>
        </p:nvSpPr>
        <p:spPr>
          <a:xfrm>
            <a:off x="868680" y="457200"/>
            <a:ext cx="4572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400" kern="0" dirty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LOUDOUN ROBOTICS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548640" y="914400"/>
            <a:ext cx="7315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D1016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YOU ACTUALLY GET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48640" y="1371600"/>
            <a:ext cx="11094415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3200" b="1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Stuff colleges and companies</a:t>
            </a:r>
            <a:endParaRPr lang="en-US" sz="3200" dirty="0"/>
          </a:p>
          <a:p>
            <a:pPr indent="0" marL="0">
              <a:buNone/>
            </a:pPr>
            <a:r>
              <a:rPr lang="en-US" sz="3200" b="1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actually look for.</a:t>
            </a:r>
            <a:endParaRPr lang="en-US" sz="3200" dirty="0"/>
          </a:p>
        </p:txBody>
      </p:sp>
      <p:sp>
        <p:nvSpPr>
          <p:cNvPr id="6" name="Shape 4"/>
          <p:cNvSpPr/>
          <p:nvPr/>
        </p:nvSpPr>
        <p:spPr>
          <a:xfrm>
            <a:off x="548640" y="2788920"/>
            <a:ext cx="457200" cy="457200"/>
          </a:xfrm>
          <a:prstGeom prst="ellipse">
            <a:avLst/>
          </a:prstGeom>
          <a:solidFill>
            <a:srgbClr val="F4B81F"/>
          </a:solidFill>
          <a:ln/>
        </p:spPr>
      </p:sp>
      <p:sp>
        <p:nvSpPr>
          <p:cNvPr id="7" name="Text 5"/>
          <p:cNvSpPr/>
          <p:nvPr/>
        </p:nvSpPr>
        <p:spPr>
          <a:xfrm>
            <a:off x="548640" y="278892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1188720" y="2743200"/>
            <a:ext cx="47548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Real engineering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1188720" y="3246120"/>
            <a:ext cx="4754880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 theoretical. You designed a thing, built it, and made it work under deadline.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6263640" y="2788920"/>
            <a:ext cx="457200" cy="457200"/>
          </a:xfrm>
          <a:prstGeom prst="ellipse">
            <a:avLst/>
          </a:prstGeom>
          <a:solidFill>
            <a:srgbClr val="F4B81F"/>
          </a:solidFill>
          <a:ln/>
        </p:spPr>
      </p:sp>
      <p:sp>
        <p:nvSpPr>
          <p:cNvPr id="11" name="Text 9"/>
          <p:cNvSpPr/>
          <p:nvPr/>
        </p:nvSpPr>
        <p:spPr>
          <a:xfrm>
            <a:off x="6263640" y="278892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800" dirty="0"/>
          </a:p>
        </p:txBody>
      </p:sp>
      <p:sp>
        <p:nvSpPr>
          <p:cNvPr id="12" name="Text 10"/>
          <p:cNvSpPr/>
          <p:nvPr/>
        </p:nvSpPr>
        <p:spPr>
          <a:xfrm>
            <a:off x="6903720" y="2743200"/>
            <a:ext cx="47548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Code that runs in the world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6903720" y="3246120"/>
            <a:ext cx="4754880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GitHub-able. Portfolio-able. Something to point to in an internship or college application.</a:t>
            </a:r>
            <a:endParaRPr lang="en-US" sz="1300" dirty="0"/>
          </a:p>
        </p:txBody>
      </p:sp>
      <p:sp>
        <p:nvSpPr>
          <p:cNvPr id="14" name="Shape 12"/>
          <p:cNvSpPr/>
          <p:nvPr/>
        </p:nvSpPr>
        <p:spPr>
          <a:xfrm>
            <a:off x="548640" y="4480560"/>
            <a:ext cx="457200" cy="457200"/>
          </a:xfrm>
          <a:prstGeom prst="ellipse">
            <a:avLst/>
          </a:prstGeom>
          <a:solidFill>
            <a:srgbClr val="F4B81F"/>
          </a:solidFill>
          <a:ln/>
        </p:spPr>
      </p:sp>
      <p:sp>
        <p:nvSpPr>
          <p:cNvPr id="15" name="Text 13"/>
          <p:cNvSpPr/>
          <p:nvPr/>
        </p:nvSpPr>
        <p:spPr>
          <a:xfrm>
            <a:off x="548640" y="448056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800" dirty="0"/>
          </a:p>
        </p:txBody>
      </p:sp>
      <p:sp>
        <p:nvSpPr>
          <p:cNvPr id="16" name="Text 14"/>
          <p:cNvSpPr/>
          <p:nvPr/>
        </p:nvSpPr>
        <p:spPr>
          <a:xfrm>
            <a:off x="1188720" y="4434840"/>
            <a:ext cx="47548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FIRST's $80M+ scholarship pool</a:t>
            </a:r>
            <a:endParaRPr lang="en-US" sz="1800" dirty="0"/>
          </a:p>
        </p:txBody>
      </p:sp>
      <p:sp>
        <p:nvSpPr>
          <p:cNvPr id="17" name="Text 15"/>
          <p:cNvSpPr/>
          <p:nvPr/>
        </p:nvSpPr>
        <p:spPr>
          <a:xfrm>
            <a:off x="1188720" y="4937760"/>
            <a:ext cx="4754880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FIRST alumni qualify for awards from partner institutions every year. Some are FIRST-only.</a:t>
            </a:r>
            <a:endParaRPr lang="en-US" sz="1300" dirty="0"/>
          </a:p>
        </p:txBody>
      </p:sp>
      <p:sp>
        <p:nvSpPr>
          <p:cNvPr id="18" name="Shape 16"/>
          <p:cNvSpPr/>
          <p:nvPr/>
        </p:nvSpPr>
        <p:spPr>
          <a:xfrm>
            <a:off x="6263640" y="4480560"/>
            <a:ext cx="457200" cy="457200"/>
          </a:xfrm>
          <a:prstGeom prst="ellipse">
            <a:avLst/>
          </a:prstGeom>
          <a:solidFill>
            <a:srgbClr val="F4B81F"/>
          </a:solidFill>
          <a:ln/>
        </p:spPr>
      </p:sp>
      <p:sp>
        <p:nvSpPr>
          <p:cNvPr id="19" name="Text 17"/>
          <p:cNvSpPr/>
          <p:nvPr/>
        </p:nvSpPr>
        <p:spPr>
          <a:xfrm>
            <a:off x="6263640" y="448056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800" dirty="0"/>
          </a:p>
        </p:txBody>
      </p:sp>
      <p:sp>
        <p:nvSpPr>
          <p:cNvPr id="20" name="Text 18"/>
          <p:cNvSpPr/>
          <p:nvPr/>
        </p:nvSpPr>
        <p:spPr>
          <a:xfrm>
            <a:off x="6903720" y="4434840"/>
            <a:ext cx="47548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team you'll remember</a:t>
            </a:r>
            <a:endParaRPr lang="en-US" sz="1800" dirty="0"/>
          </a:p>
        </p:txBody>
      </p:sp>
      <p:sp>
        <p:nvSpPr>
          <p:cNvPr id="21" name="Text 19"/>
          <p:cNvSpPr/>
          <p:nvPr/>
        </p:nvSpPr>
        <p:spPr>
          <a:xfrm>
            <a:off x="6903720" y="4937760"/>
            <a:ext cx="4754880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people who show up to the championship with you. That's not a small thing.</a:t>
            </a:r>
            <a:endParaRPr lang="en-US" sz="1300" dirty="0"/>
          </a:p>
        </p:txBody>
      </p:sp>
      <p:sp>
        <p:nvSpPr>
          <p:cNvPr id="22" name="Text 20"/>
          <p:cNvSpPr/>
          <p:nvPr/>
        </p:nvSpPr>
        <p:spPr>
          <a:xfrm>
            <a:off x="548640" y="6473952"/>
            <a:ext cx="1109441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900" i="1" dirty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Real outcomes. Not promotional fluff.</a:t>
            </a:r>
            <a:endParaRPr lang="en-US" sz="900" dirty="0"/>
          </a:p>
        </p:txBody>
      </p:sp>
      <p:sp>
        <p:nvSpPr>
          <p:cNvPr id="23" name="Text 21"/>
          <p:cNvSpPr/>
          <p:nvPr/>
        </p:nvSpPr>
        <p:spPr>
          <a:xfrm>
            <a:off x="9448495" y="6473952"/>
            <a:ext cx="21945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D1016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loudounrobotics.org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AF7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02920" y="502920"/>
            <a:ext cx="201168" cy="201168"/>
          </a:xfrm>
          <a:prstGeom prst="ellipse">
            <a:avLst/>
          </a:prstGeom>
          <a:solidFill>
            <a:srgbClr val="D10165"/>
          </a:solidFill>
          <a:ln/>
        </p:spPr>
      </p:sp>
      <p:sp>
        <p:nvSpPr>
          <p:cNvPr id="3" name="Text 1"/>
          <p:cNvSpPr/>
          <p:nvPr/>
        </p:nvSpPr>
        <p:spPr>
          <a:xfrm>
            <a:off x="868680" y="457200"/>
            <a:ext cx="4572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400" kern="0" dirty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LOUDOUN ROBOTICS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548640" y="914400"/>
            <a:ext cx="7315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D1016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GET ON A TEAM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48640" y="1371600"/>
            <a:ext cx="11094415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3200" b="1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Already at your school?</a:t>
            </a:r>
            <a:endParaRPr lang="en-US" sz="3200" dirty="0"/>
          </a:p>
          <a:p>
            <a:pPr indent="0" marL="0">
              <a:buNone/>
            </a:pPr>
            <a:r>
              <a:rPr lang="en-US" sz="3200" b="1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Find it. Join it.</a:t>
            </a:r>
            <a:endParaRPr lang="en-US" sz="3200" dirty="0"/>
          </a:p>
        </p:txBody>
      </p:sp>
      <p:sp>
        <p:nvSpPr>
          <p:cNvPr id="6" name="Shape 4"/>
          <p:cNvSpPr/>
          <p:nvPr/>
        </p:nvSpPr>
        <p:spPr>
          <a:xfrm>
            <a:off x="548640" y="2697480"/>
            <a:ext cx="457200" cy="457200"/>
          </a:xfrm>
          <a:prstGeom prst="ellipse">
            <a:avLst/>
          </a:prstGeom>
          <a:solidFill>
            <a:srgbClr val="D10165"/>
          </a:solidFill>
          <a:ln/>
        </p:spPr>
      </p:sp>
      <p:sp>
        <p:nvSpPr>
          <p:cNvPr id="7" name="Text 5"/>
          <p:cNvSpPr/>
          <p:nvPr/>
        </p:nvSpPr>
        <p:spPr>
          <a:xfrm>
            <a:off x="548640" y="269748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1188720" y="2651760"/>
            <a:ext cx="7772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Ask a teacher you trust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1188720" y="2971800"/>
            <a:ext cx="7772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Science, math, shop, or robotics teachers usually know if there's a team — and if not, who'd start one.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548640" y="3703320"/>
            <a:ext cx="457200" cy="457200"/>
          </a:xfrm>
          <a:prstGeom prst="ellipse">
            <a:avLst/>
          </a:prstGeom>
          <a:solidFill>
            <a:srgbClr val="D10165"/>
          </a:solidFill>
          <a:ln/>
        </p:spPr>
      </p:sp>
      <p:sp>
        <p:nvSpPr>
          <p:cNvPr id="11" name="Text 9"/>
          <p:cNvSpPr/>
          <p:nvPr/>
        </p:nvSpPr>
        <p:spPr>
          <a:xfrm>
            <a:off x="548640" y="370332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1188720" y="3657600"/>
            <a:ext cx="7772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Check the FIRST team finder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1188720" y="3977640"/>
            <a:ext cx="7772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firstinspires.org → 'Find Teams'. Filter by ZIP. See every active Loudoun team.</a:t>
            </a:r>
            <a:endParaRPr lang="en-US" sz="1300" dirty="0"/>
          </a:p>
        </p:txBody>
      </p:sp>
      <p:sp>
        <p:nvSpPr>
          <p:cNvPr id="14" name="Shape 12"/>
          <p:cNvSpPr/>
          <p:nvPr/>
        </p:nvSpPr>
        <p:spPr>
          <a:xfrm>
            <a:off x="548640" y="4709160"/>
            <a:ext cx="457200" cy="457200"/>
          </a:xfrm>
          <a:prstGeom prst="ellipse">
            <a:avLst/>
          </a:prstGeom>
          <a:solidFill>
            <a:srgbClr val="D10165"/>
          </a:solidFill>
          <a:ln/>
        </p:spPr>
      </p:sp>
      <p:sp>
        <p:nvSpPr>
          <p:cNvPr id="15" name="Text 13"/>
          <p:cNvSpPr/>
          <p:nvPr/>
        </p:nvSpPr>
        <p:spPr>
          <a:xfrm>
            <a:off x="548640" y="470916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1188720" y="4663440"/>
            <a:ext cx="7772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Email us if you're stuck</a:t>
            </a:r>
            <a:endParaRPr lang="en-US" sz="1600" dirty="0"/>
          </a:p>
        </p:txBody>
      </p:sp>
      <p:sp>
        <p:nvSpPr>
          <p:cNvPr id="17" name="Text 15"/>
          <p:cNvSpPr/>
          <p:nvPr/>
        </p:nvSpPr>
        <p:spPr>
          <a:xfrm>
            <a:off x="1188720" y="4983480"/>
            <a:ext cx="7772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 maintain a directory of Loudoun teams and can introduce you to a coach.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548640" y="5715000"/>
            <a:ext cx="11094415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800"/>
              </a:spcAft>
              <a:buNone/>
            </a:pPr>
            <a:r>
              <a:rPr lang="en-US" sz="1800" b="1" dirty="0">
                <a:solidFill>
                  <a:srgbClr val="D1016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 contact@loudounrobotics.org</a:t>
            </a:r>
            <a:endParaRPr lang="en-US" sz="1800" dirty="0"/>
          </a:p>
        </p:txBody>
      </p:sp>
      <p:sp>
        <p:nvSpPr>
          <p:cNvPr id="19" name="Text 17"/>
          <p:cNvSpPr/>
          <p:nvPr/>
        </p:nvSpPr>
        <p:spPr>
          <a:xfrm>
            <a:off x="548640" y="6473952"/>
            <a:ext cx="1109441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900" i="1" dirty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Loudoun community FTC teams we've helped fund: Circuit Breakers and Short Circuit.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9448495" y="6473952"/>
            <a:ext cx="21945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D1016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loudounrobotics.org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AF7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02920" y="502920"/>
            <a:ext cx="201168" cy="201168"/>
          </a:xfrm>
          <a:prstGeom prst="ellipse">
            <a:avLst/>
          </a:prstGeom>
          <a:solidFill>
            <a:srgbClr val="D10165"/>
          </a:solidFill>
          <a:ln/>
        </p:spPr>
      </p:sp>
      <p:sp>
        <p:nvSpPr>
          <p:cNvPr id="3" name="Text 1"/>
          <p:cNvSpPr/>
          <p:nvPr/>
        </p:nvSpPr>
        <p:spPr>
          <a:xfrm>
            <a:off x="868680" y="457200"/>
            <a:ext cx="4572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400" kern="0" dirty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LOUDOUN ROBOTICS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548640" y="914400"/>
            <a:ext cx="7315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D1016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TEAM YET? START ONE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48640" y="1371600"/>
            <a:ext cx="11094415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3200" b="1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Five steps. A couple of weeks of asking around.</a:t>
            </a:r>
            <a:endParaRPr lang="en-US" sz="3200" dirty="0"/>
          </a:p>
        </p:txBody>
      </p:sp>
      <p:sp>
        <p:nvSpPr>
          <p:cNvPr id="6" name="Shape 4"/>
          <p:cNvSpPr/>
          <p:nvPr/>
        </p:nvSpPr>
        <p:spPr>
          <a:xfrm>
            <a:off x="548640" y="2194560"/>
            <a:ext cx="457200" cy="457200"/>
          </a:xfrm>
          <a:prstGeom prst="ellipse">
            <a:avLst/>
          </a:prstGeom>
          <a:solidFill>
            <a:srgbClr val="D10165"/>
          </a:solidFill>
          <a:ln/>
        </p:spPr>
      </p:sp>
      <p:sp>
        <p:nvSpPr>
          <p:cNvPr id="7" name="Text 5"/>
          <p:cNvSpPr/>
          <p:nvPr/>
        </p:nvSpPr>
        <p:spPr>
          <a:xfrm>
            <a:off x="548640" y="219456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1188720" y="2148840"/>
            <a:ext cx="7772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Find 2–3 friends who'd join too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1188720" y="2468880"/>
            <a:ext cx="7772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Six kids asking is way stronger than one.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548640" y="3017520"/>
            <a:ext cx="457200" cy="457200"/>
          </a:xfrm>
          <a:prstGeom prst="ellipse">
            <a:avLst/>
          </a:prstGeom>
          <a:solidFill>
            <a:srgbClr val="D10165"/>
          </a:solidFill>
          <a:ln/>
        </p:spPr>
      </p:sp>
      <p:sp>
        <p:nvSpPr>
          <p:cNvPr id="11" name="Text 9"/>
          <p:cNvSpPr/>
          <p:nvPr/>
        </p:nvSpPr>
        <p:spPr>
          <a:xfrm>
            <a:off x="548640" y="301752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1188720" y="2971800"/>
            <a:ext cx="7772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Find a teacher willing to sponsor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1188720" y="3291840"/>
            <a:ext cx="7772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Doesn't have to be a tech teacher. Anyone you trust who has time after school.</a:t>
            </a:r>
            <a:endParaRPr lang="en-US" sz="1300" dirty="0"/>
          </a:p>
        </p:txBody>
      </p:sp>
      <p:sp>
        <p:nvSpPr>
          <p:cNvPr id="14" name="Shape 12"/>
          <p:cNvSpPr/>
          <p:nvPr/>
        </p:nvSpPr>
        <p:spPr>
          <a:xfrm>
            <a:off x="548640" y="3840480"/>
            <a:ext cx="457200" cy="457200"/>
          </a:xfrm>
          <a:prstGeom prst="ellipse">
            <a:avLst/>
          </a:prstGeom>
          <a:solidFill>
            <a:srgbClr val="D10165"/>
          </a:solidFill>
          <a:ln/>
        </p:spPr>
      </p:sp>
      <p:sp>
        <p:nvSpPr>
          <p:cNvPr id="15" name="Text 13"/>
          <p:cNvSpPr/>
          <p:nvPr/>
        </p:nvSpPr>
        <p:spPr>
          <a:xfrm>
            <a:off x="548640" y="384048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1188720" y="3794760"/>
            <a:ext cx="7772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Get 15 minutes with your principal</a:t>
            </a:r>
            <a:endParaRPr lang="en-US" sz="1600" dirty="0"/>
          </a:p>
        </p:txBody>
      </p:sp>
      <p:sp>
        <p:nvSpPr>
          <p:cNvPr id="17" name="Text 15"/>
          <p:cNvSpPr/>
          <p:nvPr/>
        </p:nvSpPr>
        <p:spPr>
          <a:xfrm>
            <a:off x="1188720" y="4114800"/>
            <a:ext cx="7772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Ask a parent or teacher to set it up — bring your friends and our one-page proposal.</a:t>
            </a:r>
            <a:endParaRPr lang="en-US" sz="1300" dirty="0"/>
          </a:p>
        </p:txBody>
      </p:sp>
      <p:sp>
        <p:nvSpPr>
          <p:cNvPr id="18" name="Shape 16"/>
          <p:cNvSpPr/>
          <p:nvPr/>
        </p:nvSpPr>
        <p:spPr>
          <a:xfrm>
            <a:off x="548640" y="4663440"/>
            <a:ext cx="457200" cy="457200"/>
          </a:xfrm>
          <a:prstGeom prst="ellipse">
            <a:avLst/>
          </a:prstGeom>
          <a:solidFill>
            <a:srgbClr val="D10165"/>
          </a:solidFill>
          <a:ln/>
        </p:spPr>
      </p:sp>
      <p:sp>
        <p:nvSpPr>
          <p:cNvPr id="19" name="Text 17"/>
          <p:cNvSpPr/>
          <p:nvPr/>
        </p:nvSpPr>
        <p:spPr>
          <a:xfrm>
            <a:off x="548640" y="466344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600" dirty="0"/>
          </a:p>
        </p:txBody>
      </p:sp>
      <p:sp>
        <p:nvSpPr>
          <p:cNvPr id="20" name="Text 18"/>
          <p:cNvSpPr/>
          <p:nvPr/>
        </p:nvSpPr>
        <p:spPr>
          <a:xfrm>
            <a:off x="1188720" y="4617720"/>
            <a:ext cx="7772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Make the ask: an after-school club</a:t>
            </a:r>
            <a:endParaRPr lang="en-US" sz="1600" dirty="0"/>
          </a:p>
        </p:txBody>
      </p:sp>
      <p:sp>
        <p:nvSpPr>
          <p:cNvPr id="21" name="Text 19"/>
          <p:cNvSpPr/>
          <p:nvPr/>
        </p:nvSpPr>
        <p:spPr>
          <a:xfrm>
            <a:off x="1188720" y="4937760"/>
            <a:ext cx="7772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new class, no schedule change. Most schools have a club-approval process — we'll help you navigate it.</a:t>
            </a:r>
            <a:endParaRPr lang="en-US" sz="1300" dirty="0"/>
          </a:p>
        </p:txBody>
      </p:sp>
      <p:sp>
        <p:nvSpPr>
          <p:cNvPr id="22" name="Shape 20"/>
          <p:cNvSpPr/>
          <p:nvPr/>
        </p:nvSpPr>
        <p:spPr>
          <a:xfrm>
            <a:off x="548640" y="5486400"/>
            <a:ext cx="457200" cy="457200"/>
          </a:xfrm>
          <a:prstGeom prst="ellipse">
            <a:avLst/>
          </a:prstGeom>
          <a:solidFill>
            <a:srgbClr val="D10165"/>
          </a:solidFill>
          <a:ln/>
        </p:spPr>
      </p:sp>
      <p:sp>
        <p:nvSpPr>
          <p:cNvPr id="23" name="Text 21"/>
          <p:cNvSpPr/>
          <p:nvPr/>
        </p:nvSpPr>
        <p:spPr>
          <a:xfrm>
            <a:off x="548640" y="548640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600" dirty="0"/>
          </a:p>
        </p:txBody>
      </p:sp>
      <p:sp>
        <p:nvSpPr>
          <p:cNvPr id="24" name="Text 22"/>
          <p:cNvSpPr/>
          <p:nvPr/>
        </p:nvSpPr>
        <p:spPr>
          <a:xfrm>
            <a:off x="1188720" y="5440680"/>
            <a:ext cx="7772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Email us when they say yes</a:t>
            </a:r>
            <a:endParaRPr lang="en-US" sz="1600" dirty="0"/>
          </a:p>
        </p:txBody>
      </p:sp>
      <p:sp>
        <p:nvSpPr>
          <p:cNvPr id="25" name="Text 23"/>
          <p:cNvSpPr/>
          <p:nvPr/>
        </p:nvSpPr>
        <p:spPr>
          <a:xfrm>
            <a:off x="1188720" y="5760720"/>
            <a:ext cx="7772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 help with the rest — team grant funding for startup costs, registration help, and mentor matching.</a:t>
            </a:r>
            <a:endParaRPr lang="en-US" sz="1300" dirty="0"/>
          </a:p>
        </p:txBody>
      </p:sp>
      <p:sp>
        <p:nvSpPr>
          <p:cNvPr id="26" name="Text 24"/>
          <p:cNvSpPr/>
          <p:nvPr/>
        </p:nvSpPr>
        <p:spPr>
          <a:xfrm>
            <a:off x="548640" y="6473952"/>
            <a:ext cx="1109441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900" i="1" dirty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Full playbook with email templates: loudounrobotics.org/resources.html#students</a:t>
            </a:r>
            <a:endParaRPr lang="en-US" sz="900" dirty="0"/>
          </a:p>
        </p:txBody>
      </p:sp>
      <p:sp>
        <p:nvSpPr>
          <p:cNvPr id="27" name="Text 25"/>
          <p:cNvSpPr/>
          <p:nvPr/>
        </p:nvSpPr>
        <p:spPr>
          <a:xfrm>
            <a:off x="9448495" y="6473952"/>
            <a:ext cx="21945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D1016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loudounrobotics.org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D1016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50292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500" kern="0" dirty="0">
                <a:solidFill>
                  <a:srgbClr val="F4B8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 STUDENTS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7985455" y="50292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b="1" spc="6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LOUDOUN ROBOTICS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1463040"/>
            <a:ext cx="11094415" cy="2926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 something.</a:t>
            </a:r>
            <a:endParaRPr lang="en-US" sz="4400" dirty="0"/>
          </a:p>
          <a:p>
            <a:pPr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This fall.</a:t>
            </a:r>
            <a:endParaRPr lang="en-US" sz="4400" dirty="0"/>
          </a:p>
        </p:txBody>
      </p:sp>
      <p:sp>
        <p:nvSpPr>
          <p:cNvPr id="5" name="Text 3"/>
          <p:cNvSpPr/>
          <p:nvPr/>
        </p:nvSpPr>
        <p:spPr>
          <a:xfrm>
            <a:off x="548640" y="4572000"/>
            <a:ext cx="11094415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dirty="0">
                <a:solidFill>
                  <a:srgbClr val="FBD8E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Whether you join a team or start one — we'll help you. The hardest part is asking once.</a:t>
            </a:r>
            <a:endParaRPr lang="en-US" sz="1700" dirty="0"/>
          </a:p>
        </p:txBody>
      </p:sp>
      <p:sp>
        <p:nvSpPr>
          <p:cNvPr id="6" name="Text 4"/>
          <p:cNvSpPr/>
          <p:nvPr/>
        </p:nvSpPr>
        <p:spPr>
          <a:xfrm>
            <a:off x="548640" y="5440680"/>
            <a:ext cx="11094415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contact@loudounrobotics.org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548640" y="5769864"/>
            <a:ext cx="11094415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loudounrobotics.org/students.html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548640" y="6099048"/>
            <a:ext cx="11094415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loudounrobotics.org/resources.html#students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0" y="0"/>
            <a:ext cx="12191695" cy="109728"/>
          </a:xfrm>
          <a:prstGeom prst="rect">
            <a:avLst/>
          </a:prstGeom>
          <a:solidFill>
            <a:srgbClr val="F4B81F"/>
          </a:solidFill>
          <a:ln/>
        </p:spPr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Company>Loudoun Robotics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Loudoun Robotics — For Students</dc:title>
  <dc:subject>PptxGenJS Presentation</dc:subject>
  <dc:creator>Loudoun Robotics</dc:creator>
  <cp:lastModifiedBy>Loudoun Robotics</cp:lastModifiedBy>
  <cp:revision>1</cp:revision>
  <dcterms:created xsi:type="dcterms:W3CDTF">2026-04-26T15:43:20Z</dcterms:created>
  <dcterms:modified xsi:type="dcterms:W3CDTF">2026-04-26T15:43:20Z</dcterms:modified>
</cp:coreProperties>
</file>